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8" r:id="rId2"/>
    <p:sldId id="282" r:id="rId3"/>
    <p:sldId id="283" r:id="rId4"/>
    <p:sldId id="281" r:id="rId5"/>
    <p:sldId id="285" r:id="rId6"/>
    <p:sldId id="286" r:id="rId7"/>
    <p:sldId id="284" r:id="rId8"/>
    <p:sldId id="287" r:id="rId9"/>
    <p:sldId id="288" r:id="rId10"/>
    <p:sldId id="289" r:id="rId11"/>
    <p:sldId id="290" r:id="rId12"/>
    <p:sldId id="291" r:id="rId13"/>
    <p:sldId id="292" r:id="rId14"/>
    <p:sldId id="293" r:id="rId15"/>
    <p:sldId id="294" r:id="rId16"/>
    <p:sldId id="276" r:id="rId17"/>
    <p:sldId id="295" r:id="rId18"/>
    <p:sldId id="277" r:id="rId19"/>
    <p:sldId id="296" r:id="rId20"/>
    <p:sldId id="262" r:id="rId21"/>
    <p:sldId id="297" r:id="rId22"/>
    <p:sldId id="280" r:id="rId23"/>
    <p:sldId id="298" r:id="rId24"/>
    <p:sldId id="299" r:id="rId25"/>
    <p:sldId id="300"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93" autoAdjust="0"/>
    <p:restoredTop sz="94660"/>
  </p:normalViewPr>
  <p:slideViewPr>
    <p:cSldViewPr snapToGrid="0" snapToObjects="1">
      <p:cViewPr>
        <p:scale>
          <a:sx n="95" d="100"/>
          <a:sy n="95" d="100"/>
        </p:scale>
        <p:origin x="-272" y="112"/>
      </p:cViewPr>
      <p:guideLst>
        <p:guide orient="horz" pos="2080"/>
        <p:guide pos="120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BD6D9A-BC34-8941-BB23-44608BE179E9}" type="datetimeFigureOut">
              <a:rPr lang="en-US" smtClean="0"/>
              <a:t>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B6CF6-71C1-344C-B6C1-8A721738E730}" type="slidenum">
              <a:rPr lang="en-US" smtClean="0"/>
              <a:t>‹#›</a:t>
            </a:fld>
            <a:endParaRPr lang="en-US"/>
          </a:p>
        </p:txBody>
      </p:sp>
    </p:spTree>
    <p:extLst>
      <p:ext uri="{BB962C8B-B14F-4D97-AF65-F5344CB8AC3E}">
        <p14:creationId xmlns:p14="http://schemas.microsoft.com/office/powerpoint/2010/main" val="398393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BD6D9A-BC34-8941-BB23-44608BE179E9}" type="datetimeFigureOut">
              <a:rPr lang="en-US" smtClean="0"/>
              <a:t>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B6CF6-71C1-344C-B6C1-8A721738E730}" type="slidenum">
              <a:rPr lang="en-US" smtClean="0"/>
              <a:t>‹#›</a:t>
            </a:fld>
            <a:endParaRPr lang="en-US"/>
          </a:p>
        </p:txBody>
      </p:sp>
    </p:spTree>
    <p:extLst>
      <p:ext uri="{BB962C8B-B14F-4D97-AF65-F5344CB8AC3E}">
        <p14:creationId xmlns:p14="http://schemas.microsoft.com/office/powerpoint/2010/main" val="984306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BD6D9A-BC34-8941-BB23-44608BE179E9}" type="datetimeFigureOut">
              <a:rPr lang="en-US" smtClean="0"/>
              <a:t>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B6CF6-71C1-344C-B6C1-8A721738E730}" type="slidenum">
              <a:rPr lang="en-US" smtClean="0"/>
              <a:t>‹#›</a:t>
            </a:fld>
            <a:endParaRPr lang="en-US"/>
          </a:p>
        </p:txBody>
      </p:sp>
    </p:spTree>
    <p:extLst>
      <p:ext uri="{BB962C8B-B14F-4D97-AF65-F5344CB8AC3E}">
        <p14:creationId xmlns:p14="http://schemas.microsoft.com/office/powerpoint/2010/main" val="2816615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BD6D9A-BC34-8941-BB23-44608BE179E9}" type="datetimeFigureOut">
              <a:rPr lang="en-US" smtClean="0"/>
              <a:t>11/5/14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CB6CF6-71C1-344C-B6C1-8A721738E730}" type="slidenum">
              <a:rPr lang="en-US" smtClean="0"/>
              <a:t>‹#›</a:t>
            </a:fld>
            <a:endParaRPr lang="en-US"/>
          </a:p>
        </p:txBody>
      </p:sp>
    </p:spTree>
    <p:extLst>
      <p:ext uri="{BB962C8B-B14F-4D97-AF65-F5344CB8AC3E}">
        <p14:creationId xmlns:p14="http://schemas.microsoft.com/office/powerpoint/2010/main" val="1924413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BD6D9A-BC34-8941-BB23-44608BE179E9}" type="datetimeFigureOut">
              <a:rPr lang="en-US" smtClean="0"/>
              <a:t>11/5/14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CB6CF6-71C1-344C-B6C1-8A721738E730}" type="slidenum">
              <a:rPr lang="en-US" smtClean="0"/>
              <a:t>‹#›</a:t>
            </a:fld>
            <a:endParaRPr lang="en-US"/>
          </a:p>
        </p:txBody>
      </p:sp>
    </p:spTree>
    <p:extLst>
      <p:ext uri="{BB962C8B-B14F-4D97-AF65-F5344CB8AC3E}">
        <p14:creationId xmlns:p14="http://schemas.microsoft.com/office/powerpoint/2010/main" val="643546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BD6D9A-BC34-8941-BB23-44608BE179E9}" type="datetimeFigureOut">
              <a:rPr lang="en-US" smtClean="0"/>
              <a:t>11/5/14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CB6CF6-71C1-344C-B6C1-8A721738E730}" type="slidenum">
              <a:rPr lang="en-US" smtClean="0"/>
              <a:t>‹#›</a:t>
            </a:fld>
            <a:endParaRPr lang="en-US"/>
          </a:p>
        </p:txBody>
      </p:sp>
    </p:spTree>
    <p:extLst>
      <p:ext uri="{BB962C8B-B14F-4D97-AF65-F5344CB8AC3E}">
        <p14:creationId xmlns:p14="http://schemas.microsoft.com/office/powerpoint/2010/main" val="1150718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BD6D9A-BC34-8941-BB23-44608BE179E9}" type="datetimeFigureOut">
              <a:rPr lang="en-US" smtClean="0"/>
              <a:t>11/5/14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CB6CF6-71C1-344C-B6C1-8A721738E730}" type="slidenum">
              <a:rPr lang="en-US" smtClean="0"/>
              <a:t>‹#›</a:t>
            </a:fld>
            <a:endParaRPr lang="en-US"/>
          </a:p>
        </p:txBody>
      </p:sp>
    </p:spTree>
    <p:extLst>
      <p:ext uri="{BB962C8B-B14F-4D97-AF65-F5344CB8AC3E}">
        <p14:creationId xmlns:p14="http://schemas.microsoft.com/office/powerpoint/2010/main" val="4179402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BD6D9A-BC34-8941-BB23-44608BE179E9}" type="datetimeFigureOut">
              <a:rPr lang="en-US" smtClean="0"/>
              <a:t>11/5/14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CB6CF6-71C1-344C-B6C1-8A721738E730}" type="slidenum">
              <a:rPr lang="en-US" smtClean="0"/>
              <a:t>‹#›</a:t>
            </a:fld>
            <a:endParaRPr lang="en-US"/>
          </a:p>
        </p:txBody>
      </p:sp>
    </p:spTree>
    <p:extLst>
      <p:ext uri="{BB962C8B-B14F-4D97-AF65-F5344CB8AC3E}">
        <p14:creationId xmlns:p14="http://schemas.microsoft.com/office/powerpoint/2010/main" val="1037995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BD6D9A-BC34-8941-BB23-44608BE179E9}" type="datetimeFigureOut">
              <a:rPr lang="en-US" smtClean="0"/>
              <a:t>11/5/14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CB6CF6-71C1-344C-B6C1-8A721738E730}" type="slidenum">
              <a:rPr lang="en-US" smtClean="0"/>
              <a:t>‹#›</a:t>
            </a:fld>
            <a:endParaRPr lang="en-US"/>
          </a:p>
        </p:txBody>
      </p:sp>
    </p:spTree>
    <p:extLst>
      <p:ext uri="{BB962C8B-B14F-4D97-AF65-F5344CB8AC3E}">
        <p14:creationId xmlns:p14="http://schemas.microsoft.com/office/powerpoint/2010/main" val="732882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BD6D9A-BC34-8941-BB23-44608BE179E9}" type="datetimeFigureOut">
              <a:rPr lang="en-US" smtClean="0"/>
              <a:t>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B6CF6-71C1-344C-B6C1-8A721738E730}" type="slidenum">
              <a:rPr lang="en-US" smtClean="0"/>
              <a:t>‹#›</a:t>
            </a:fld>
            <a:endParaRPr lang="en-US"/>
          </a:p>
        </p:txBody>
      </p:sp>
    </p:spTree>
    <p:extLst>
      <p:ext uri="{BB962C8B-B14F-4D97-AF65-F5344CB8AC3E}">
        <p14:creationId xmlns:p14="http://schemas.microsoft.com/office/powerpoint/2010/main" val="2327373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BD6D9A-BC34-8941-BB23-44608BE179E9}" type="datetimeFigureOut">
              <a:rPr lang="en-US" smtClean="0"/>
              <a:t>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B6CF6-71C1-344C-B6C1-8A721738E730}" type="slidenum">
              <a:rPr lang="en-US" smtClean="0"/>
              <a:t>‹#›</a:t>
            </a:fld>
            <a:endParaRPr lang="en-US"/>
          </a:p>
        </p:txBody>
      </p:sp>
    </p:spTree>
    <p:extLst>
      <p:ext uri="{BB962C8B-B14F-4D97-AF65-F5344CB8AC3E}">
        <p14:creationId xmlns:p14="http://schemas.microsoft.com/office/powerpoint/2010/main" val="164026154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BD6D9A-BC34-8941-BB23-44608BE179E9}" type="datetimeFigureOut">
              <a:rPr lang="en-US" smtClean="0"/>
              <a:t>11/5/14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CB6CF6-71C1-344C-B6C1-8A721738E730}" type="slidenum">
              <a:rPr lang="en-US" smtClean="0"/>
              <a:t>‹#›</a:t>
            </a:fld>
            <a:endParaRPr lang="en-US"/>
          </a:p>
        </p:txBody>
      </p:sp>
    </p:spTree>
    <p:extLst>
      <p:ext uri="{BB962C8B-B14F-4D97-AF65-F5344CB8AC3E}">
        <p14:creationId xmlns:p14="http://schemas.microsoft.com/office/powerpoint/2010/main" val="1643853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windmills.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318625" cy="6988969"/>
          </a:xfrm>
          <a:prstGeom prst="rect">
            <a:avLst/>
          </a:prstGeom>
        </p:spPr>
      </p:pic>
      <p:sp>
        <p:nvSpPr>
          <p:cNvPr id="4" name="Rectangle 3"/>
          <p:cNvSpPr/>
          <p:nvPr/>
        </p:nvSpPr>
        <p:spPr>
          <a:xfrm>
            <a:off x="0" y="0"/>
            <a:ext cx="3741615"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504215"/>
            <a:ext cx="8229600" cy="1143000"/>
          </a:xfrm>
        </p:spPr>
        <p:txBody>
          <a:bodyPr>
            <a:noAutofit/>
          </a:bodyPr>
          <a:lstStyle/>
          <a:p>
            <a:pPr algn="l"/>
            <a:r>
              <a:rPr lang="en-US" sz="3600" dirty="0" smtClean="0">
                <a:solidFill>
                  <a:schemeClr val="bg1"/>
                </a:solidFill>
                <a:latin typeface="Proxima Nova Regular"/>
                <a:cs typeface="Proxima Nova Regular"/>
              </a:rPr>
              <a:t>An introduction</a:t>
            </a:r>
            <a:br>
              <a:rPr lang="en-US" sz="3600" dirty="0" smtClean="0">
                <a:solidFill>
                  <a:schemeClr val="bg1"/>
                </a:solidFill>
                <a:latin typeface="Proxima Nova Regular"/>
                <a:cs typeface="Proxima Nova Regular"/>
              </a:rPr>
            </a:br>
            <a:r>
              <a:rPr lang="en-US" sz="3600" dirty="0" smtClean="0">
                <a:solidFill>
                  <a:schemeClr val="bg1"/>
                </a:solidFill>
                <a:latin typeface="Proxima Nova Regular"/>
                <a:cs typeface="Proxima Nova Regular"/>
              </a:rPr>
              <a:t>to digital design</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3" y="1917700"/>
            <a:ext cx="3176954" cy="4525963"/>
          </a:xfrm>
        </p:spPr>
        <p:txBody>
          <a:bodyPr>
            <a:normAutofit/>
          </a:bodyPr>
          <a:lstStyle/>
          <a:p>
            <a:pPr marL="0" indent="0">
              <a:buNone/>
            </a:pPr>
            <a:r>
              <a:rPr lang="en-US" sz="1600" dirty="0" smtClean="0">
                <a:solidFill>
                  <a:srgbClr val="FFFFFF"/>
                </a:solidFill>
                <a:latin typeface="Proxima Nova Regular"/>
                <a:cs typeface="Proxima Nova Regular"/>
              </a:rPr>
              <a:t>Purpose/Process/Participation</a:t>
            </a:r>
            <a:endParaRPr lang="en-US" sz="1600" dirty="0">
              <a:solidFill>
                <a:srgbClr val="FFFFFF"/>
              </a:solidFill>
              <a:latin typeface="Proxima Nova Regular"/>
              <a:cs typeface="Proxima Nova Regular"/>
            </a:endParaRPr>
          </a:p>
        </p:txBody>
      </p:sp>
    </p:spTree>
    <p:extLst>
      <p:ext uri="{BB962C8B-B14F-4D97-AF65-F5344CB8AC3E}">
        <p14:creationId xmlns:p14="http://schemas.microsoft.com/office/powerpoint/2010/main" val="251710713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art_board.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1" y="-1"/>
            <a:ext cx="9318625" cy="6988969"/>
          </a:xfrm>
          <a:prstGeom prst="rect">
            <a:avLst/>
          </a:prstGeom>
        </p:spPr>
      </p:pic>
      <p:sp>
        <p:nvSpPr>
          <p:cNvPr id="4" name="Rectangle 3"/>
          <p:cNvSpPr/>
          <p:nvPr/>
        </p:nvSpPr>
        <p:spPr>
          <a:xfrm flipH="1" flipV="1">
            <a:off x="0" y="0"/>
            <a:ext cx="3741615"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186715"/>
            <a:ext cx="8229600" cy="1143000"/>
          </a:xfrm>
        </p:spPr>
        <p:txBody>
          <a:bodyPr>
            <a:normAutofit/>
          </a:bodyPr>
          <a:lstStyle/>
          <a:p>
            <a:pPr algn="l"/>
            <a:r>
              <a:rPr lang="en-US" sz="3600" dirty="0" smtClean="0">
                <a:solidFill>
                  <a:schemeClr val="bg1"/>
                </a:solidFill>
                <a:latin typeface="Proxima Nova Regular"/>
                <a:cs typeface="Proxima Nova Regular"/>
              </a:rPr>
              <a:t>goals</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3" y="1600200"/>
            <a:ext cx="3176954" cy="4525963"/>
          </a:xfrm>
        </p:spPr>
        <p:txBody>
          <a:bodyPr>
            <a:normAutofit/>
          </a:bodyPr>
          <a:lstStyle/>
          <a:p>
            <a:pPr marL="0" indent="0">
              <a:buNone/>
            </a:pPr>
            <a:r>
              <a:rPr lang="en-US" sz="1400" dirty="0" smtClean="0">
                <a:solidFill>
                  <a:srgbClr val="FFFFFF"/>
                </a:solidFill>
                <a:latin typeface="Proxima Nova Regular"/>
                <a:cs typeface="Proxima Nova Regular"/>
              </a:rPr>
              <a:t>• help </a:t>
            </a:r>
            <a:r>
              <a:rPr lang="en-US" sz="1400" dirty="0" err="1" smtClean="0">
                <a:solidFill>
                  <a:srgbClr val="FFFFFF"/>
                </a:solidFill>
                <a:latin typeface="Proxima Nova Regular"/>
                <a:cs typeface="Proxima Nova Regular"/>
              </a:rPr>
              <a:t>capco</a:t>
            </a:r>
            <a:r>
              <a:rPr lang="en-US" sz="1400" dirty="0" smtClean="0">
                <a:solidFill>
                  <a:srgbClr val="FFFFFF"/>
                </a:solidFill>
                <a:latin typeface="Proxima Nova Regular"/>
                <a:cs typeface="Proxima Nova Regular"/>
              </a:rPr>
              <a:t> employees understand the process of creating digital products and services</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highlight what user-centered design means</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show how digital design fits into the </a:t>
            </a:r>
            <a:r>
              <a:rPr lang="en-US" sz="1400" dirty="0" err="1" smtClean="0">
                <a:solidFill>
                  <a:srgbClr val="FFFFFF"/>
                </a:solidFill>
                <a:latin typeface="Proxima Nova Regular"/>
                <a:cs typeface="Proxima Nova Regular"/>
              </a:rPr>
              <a:t>capco</a:t>
            </a:r>
            <a:r>
              <a:rPr lang="en-US" sz="1400" dirty="0" smtClean="0">
                <a:solidFill>
                  <a:srgbClr val="FFFFFF"/>
                </a:solidFill>
                <a:latin typeface="Proxima Nova Regular"/>
                <a:cs typeface="Proxima Nova Regular"/>
              </a:rPr>
              <a:t> organization and client engagements</a:t>
            </a:r>
            <a:endParaRPr lang="en-US" sz="1400" dirty="0">
              <a:solidFill>
                <a:srgbClr val="FFFFFF"/>
              </a:solidFill>
              <a:latin typeface="Proxima Nova Regular"/>
              <a:cs typeface="Proxima Nova Regular"/>
            </a:endParaRPr>
          </a:p>
        </p:txBody>
      </p:sp>
    </p:spTree>
    <p:extLst>
      <p:ext uri="{BB962C8B-B14F-4D97-AF65-F5344CB8AC3E}">
        <p14:creationId xmlns:p14="http://schemas.microsoft.com/office/powerpoint/2010/main" val="128662803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508500"/>
            <a:ext cx="9144000" cy="23495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0" y="0"/>
            <a:ext cx="9144000" cy="45085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504215"/>
            <a:ext cx="8229600" cy="1143000"/>
          </a:xfrm>
        </p:spPr>
        <p:txBody>
          <a:bodyPr>
            <a:noAutofit/>
          </a:bodyPr>
          <a:lstStyle/>
          <a:p>
            <a:pPr algn="l"/>
            <a:r>
              <a:rPr lang="en-US" sz="3600" dirty="0" err="1" smtClean="0">
                <a:solidFill>
                  <a:schemeClr val="bg1"/>
                </a:solidFill>
                <a:latin typeface="Proxima Nova Regular"/>
                <a:cs typeface="Proxima Nova Regular"/>
              </a:rPr>
              <a:t>capco</a:t>
            </a:r>
            <a:r>
              <a:rPr lang="en-US" sz="3600" dirty="0" smtClean="0">
                <a:solidFill>
                  <a:schemeClr val="bg1"/>
                </a:solidFill>
                <a:latin typeface="Proxima Nova Regular"/>
                <a:cs typeface="Proxima Nova Regular"/>
              </a:rPr>
              <a:t> and design</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2" y="1917700"/>
            <a:ext cx="8573477" cy="2352675"/>
          </a:xfrm>
        </p:spPr>
        <p:txBody>
          <a:bodyPr>
            <a:normAutofit/>
          </a:bodyPr>
          <a:lstStyle/>
          <a:p>
            <a:pPr marL="0" indent="0">
              <a:buNone/>
            </a:pPr>
            <a:r>
              <a:rPr lang="en-US" sz="1400" dirty="0" smtClean="0">
                <a:solidFill>
                  <a:srgbClr val="FFFFFF"/>
                </a:solidFill>
                <a:latin typeface="Proxima Nova Regular"/>
                <a:cs typeface="Proxima Nova Regular"/>
              </a:rPr>
              <a:t>• why is </a:t>
            </a:r>
            <a:r>
              <a:rPr lang="en-US" sz="1400" dirty="0" err="1" smtClean="0">
                <a:solidFill>
                  <a:srgbClr val="FFFFFF"/>
                </a:solidFill>
                <a:latin typeface="Proxima Nova Regular"/>
                <a:cs typeface="Proxima Nova Regular"/>
              </a:rPr>
              <a:t>capco</a:t>
            </a:r>
            <a:r>
              <a:rPr lang="en-US" sz="1400" dirty="0" smtClean="0">
                <a:solidFill>
                  <a:srgbClr val="FFFFFF"/>
                </a:solidFill>
                <a:latin typeface="Proxima Nova Regular"/>
                <a:cs typeface="Proxima Nova Regular"/>
              </a:rPr>
              <a:t> needed in the design process?</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financial institutions are being forced to focus on enhancing the customer’s experience</a:t>
            </a: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-this is primarily being forced by massive shifts in customer expectations of products and services</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these institutions are having struggles with evolving the customer experience ecosystem</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they come to us to help them envision a future and then enact it through the design process</a:t>
            </a:r>
            <a:endParaRPr lang="en-US" sz="1400" dirty="0">
              <a:solidFill>
                <a:srgbClr val="FFFFFF"/>
              </a:solidFill>
              <a:latin typeface="Proxima Nova Regular"/>
              <a:cs typeface="Proxima Nova Regular"/>
            </a:endParaRPr>
          </a:p>
        </p:txBody>
      </p:sp>
      <p:pic>
        <p:nvPicPr>
          <p:cNvPr id="7" name="Picture 6" descr="logo.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7000" y="5314950"/>
            <a:ext cx="1397000" cy="1371600"/>
          </a:xfrm>
          <a:prstGeom prst="rect">
            <a:avLst/>
          </a:prstGeom>
        </p:spPr>
      </p:pic>
    </p:spTree>
    <p:extLst>
      <p:ext uri="{BB962C8B-B14F-4D97-AF65-F5344CB8AC3E}">
        <p14:creationId xmlns:p14="http://schemas.microsoft.com/office/powerpoint/2010/main" val="261945399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741615"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186715"/>
            <a:ext cx="8229600" cy="1143000"/>
          </a:xfrm>
        </p:spPr>
        <p:txBody>
          <a:bodyPr>
            <a:normAutofit/>
          </a:bodyPr>
          <a:lstStyle/>
          <a:p>
            <a:pPr algn="l"/>
            <a:r>
              <a:rPr lang="en-US" sz="3600" dirty="0">
                <a:solidFill>
                  <a:schemeClr val="bg1"/>
                </a:solidFill>
                <a:latin typeface="Proxima Nova Regular"/>
                <a:cs typeface="Proxima Nova Regular"/>
              </a:rPr>
              <a:t>o</a:t>
            </a:r>
            <a:r>
              <a:rPr lang="en-US" sz="3600" dirty="0" smtClean="0">
                <a:solidFill>
                  <a:schemeClr val="bg1"/>
                </a:solidFill>
                <a:latin typeface="Proxima Nova Regular"/>
                <a:cs typeface="Proxima Nova Regular"/>
              </a:rPr>
              <a:t>pen concept</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3" y="1600200"/>
            <a:ext cx="3176954" cy="4525963"/>
          </a:xfrm>
        </p:spPr>
        <p:txBody>
          <a:bodyPr>
            <a:normAutofit/>
          </a:bodyPr>
          <a:lstStyle/>
          <a:p>
            <a:pPr marL="0" indent="0">
              <a:buNone/>
            </a:pPr>
            <a:r>
              <a:rPr lang="en-US" sz="1400" dirty="0" smtClean="0">
                <a:solidFill>
                  <a:srgbClr val="FFFFFF"/>
                </a:solidFill>
                <a:latin typeface="Proxima Nova Regular"/>
                <a:cs typeface="Proxima Nova Regular"/>
              </a:rPr>
              <a:t>• unified capabilities</a:t>
            </a:r>
            <a:endParaRPr lang="en-US" sz="1400" dirty="0">
              <a:solidFill>
                <a:srgbClr val="FFFFFF"/>
              </a:solidFill>
              <a:latin typeface="Proxima Nova Regular"/>
              <a:cs typeface="Proxima Nova Regular"/>
            </a:endParaRPr>
          </a:p>
          <a:p>
            <a:pPr marL="0" indent="0">
              <a:buNone/>
            </a:pPr>
            <a:endParaRPr lang="en-US" sz="1400" dirty="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companies can co-exist under one umbrella: same thoughts, same passions, one goal</a:t>
            </a:r>
          </a:p>
        </p:txBody>
      </p:sp>
      <p:pic>
        <p:nvPicPr>
          <p:cNvPr id="6" name="Picture 5" descr="IntegratedStory_Glass_v5_ON STAT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986115" y="3190875"/>
            <a:ext cx="4846172" cy="3370797"/>
          </a:xfrm>
          <a:prstGeom prst="rect">
            <a:avLst/>
          </a:prstGeom>
        </p:spPr>
      </p:pic>
    </p:spTree>
    <p:extLst>
      <p:ext uri="{BB962C8B-B14F-4D97-AF65-F5344CB8AC3E}">
        <p14:creationId xmlns:p14="http://schemas.microsoft.com/office/powerpoint/2010/main" val="117061202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inwheel.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4" name="Rectangle 3"/>
          <p:cNvSpPr/>
          <p:nvPr/>
        </p:nvSpPr>
        <p:spPr>
          <a:xfrm>
            <a:off x="0" y="0"/>
            <a:ext cx="3741615"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186715"/>
            <a:ext cx="8229600" cy="1143000"/>
          </a:xfrm>
        </p:spPr>
        <p:txBody>
          <a:bodyPr>
            <a:normAutofit/>
          </a:bodyPr>
          <a:lstStyle/>
          <a:p>
            <a:pPr algn="l"/>
            <a:r>
              <a:rPr lang="en-US" sz="3600" dirty="0">
                <a:solidFill>
                  <a:schemeClr val="bg1"/>
                </a:solidFill>
                <a:latin typeface="Proxima Nova Regular"/>
                <a:cs typeface="Proxima Nova Regular"/>
              </a:rPr>
              <a:t>p</a:t>
            </a:r>
            <a:r>
              <a:rPr lang="en-US" sz="3600" dirty="0" smtClean="0">
                <a:solidFill>
                  <a:schemeClr val="bg1"/>
                </a:solidFill>
                <a:latin typeface="Proxima Nova Regular"/>
                <a:cs typeface="Proxima Nova Regular"/>
              </a:rPr>
              <a:t>roduct design</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3" y="1600200"/>
            <a:ext cx="3176954" cy="4525963"/>
          </a:xfrm>
        </p:spPr>
        <p:txBody>
          <a:bodyPr>
            <a:normAutofit/>
          </a:bodyPr>
          <a:lstStyle/>
          <a:p>
            <a:pPr marL="0" indent="0">
              <a:buNone/>
            </a:pPr>
            <a:r>
              <a:rPr lang="en-US" sz="1400" dirty="0" smtClean="0">
                <a:solidFill>
                  <a:srgbClr val="FFFFFF"/>
                </a:solidFill>
                <a:latin typeface="Proxima Nova Regular"/>
                <a:cs typeface="Proxima Nova Regular"/>
              </a:rPr>
              <a:t>• individual projects and initiatives with the goal of rolling up into a larger program</a:t>
            </a:r>
          </a:p>
          <a:p>
            <a:pPr marL="0" indent="0">
              <a:buNone/>
            </a:pPr>
            <a:endParaRPr lang="en-US" sz="1400" dirty="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helps define brand and user experience consistency</a:t>
            </a:r>
          </a:p>
          <a:p>
            <a:pPr marL="0" indent="0">
              <a:buNone/>
            </a:pPr>
            <a:endParaRPr lang="en-US" sz="1400" dirty="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c</a:t>
            </a:r>
            <a:r>
              <a:rPr lang="en-US" sz="1400" dirty="0" smtClean="0">
                <a:solidFill>
                  <a:srgbClr val="FFFFFF"/>
                </a:solidFill>
                <a:latin typeface="Proxima Nova Regular"/>
                <a:cs typeface="Proxima Nova Regular"/>
              </a:rPr>
              <a:t>ase study: apple products</a:t>
            </a:r>
          </a:p>
        </p:txBody>
      </p:sp>
    </p:spTree>
    <p:extLst>
      <p:ext uri="{BB962C8B-B14F-4D97-AF65-F5344CB8AC3E}">
        <p14:creationId xmlns:p14="http://schemas.microsoft.com/office/powerpoint/2010/main" val="2231641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ricks.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0" y="0"/>
            <a:ext cx="3741615"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186715"/>
            <a:ext cx="8229600" cy="1143000"/>
          </a:xfrm>
        </p:spPr>
        <p:txBody>
          <a:bodyPr>
            <a:normAutofit/>
          </a:bodyPr>
          <a:lstStyle/>
          <a:p>
            <a:pPr algn="l"/>
            <a:r>
              <a:rPr lang="en-US" sz="3600" dirty="0" smtClean="0">
                <a:solidFill>
                  <a:schemeClr val="bg1"/>
                </a:solidFill>
                <a:latin typeface="Proxima Nova Regular"/>
                <a:cs typeface="Proxima Nova Regular"/>
              </a:rPr>
              <a:t>touch points</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3" y="1600200"/>
            <a:ext cx="3176954" cy="4525963"/>
          </a:xfrm>
        </p:spPr>
        <p:txBody>
          <a:bodyPr>
            <a:normAutofit/>
          </a:bodyPr>
          <a:lstStyle/>
          <a:p>
            <a:pPr marL="0" indent="0">
              <a:buNone/>
            </a:pPr>
            <a:r>
              <a:rPr lang="en-US" sz="1400" dirty="0" smtClean="0">
                <a:solidFill>
                  <a:srgbClr val="FFFFFF"/>
                </a:solidFill>
                <a:latin typeface="Proxima Nova Regular"/>
                <a:cs typeface="Proxima Nova Regular"/>
              </a:rPr>
              <a:t>• personal computers</a:t>
            </a:r>
          </a:p>
          <a:p>
            <a:pPr marL="0" indent="0">
              <a:buNone/>
            </a:pPr>
            <a:endParaRPr lang="en-US" sz="1400" dirty="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smart phones</a:t>
            </a:r>
          </a:p>
          <a:p>
            <a:pPr marL="0" indent="0">
              <a:buNone/>
            </a:pPr>
            <a:endParaRPr lang="en-US" sz="1400" dirty="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cell phones</a:t>
            </a:r>
          </a:p>
          <a:p>
            <a:pPr marL="0" indent="0">
              <a:buNone/>
            </a:pPr>
            <a:endParaRPr lang="en-US" sz="1400" dirty="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tablets</a:t>
            </a:r>
          </a:p>
          <a:p>
            <a:pPr marL="0" indent="0">
              <a:buNone/>
            </a:pPr>
            <a:endParaRPr lang="en-US" sz="1400" dirty="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game consoles</a:t>
            </a:r>
          </a:p>
          <a:p>
            <a:pPr marL="0" indent="0">
              <a:buNone/>
            </a:pPr>
            <a:endParaRPr lang="en-US" sz="1400" dirty="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a:t>
            </a:r>
            <a:r>
              <a:rPr lang="en-US" sz="1400" dirty="0" err="1" smtClean="0">
                <a:solidFill>
                  <a:srgbClr val="FFFFFF"/>
                </a:solidFill>
                <a:latin typeface="Proxima Nova Regular"/>
                <a:cs typeface="Proxima Nova Regular"/>
              </a:rPr>
              <a:t>wearables</a:t>
            </a:r>
            <a:endParaRPr lang="en-US" sz="1400" dirty="0" smtClean="0">
              <a:solidFill>
                <a:srgbClr val="FFFFFF"/>
              </a:solidFill>
              <a:latin typeface="Proxima Nova Regular"/>
              <a:cs typeface="Proxima Nova Regular"/>
            </a:endParaRPr>
          </a:p>
          <a:p>
            <a:pPr marL="0" indent="0">
              <a:buNone/>
            </a:pPr>
            <a:endParaRPr lang="en-US" sz="1400" dirty="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enhance existing products and create new ones</a:t>
            </a:r>
          </a:p>
        </p:txBody>
      </p:sp>
    </p:spTree>
    <p:extLst>
      <p:ext uri="{BB962C8B-B14F-4D97-AF65-F5344CB8AC3E}">
        <p14:creationId xmlns:p14="http://schemas.microsoft.com/office/powerpoint/2010/main" val="184484892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esign_think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0" y="0"/>
            <a:ext cx="3741615"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186715"/>
            <a:ext cx="8229600" cy="1143000"/>
          </a:xfrm>
        </p:spPr>
        <p:txBody>
          <a:bodyPr>
            <a:normAutofit/>
          </a:bodyPr>
          <a:lstStyle/>
          <a:p>
            <a:pPr algn="l"/>
            <a:r>
              <a:rPr lang="en-US" sz="3600" dirty="0">
                <a:solidFill>
                  <a:schemeClr val="bg1"/>
                </a:solidFill>
                <a:latin typeface="Proxima Nova Regular"/>
                <a:cs typeface="Proxima Nova Regular"/>
              </a:rPr>
              <a:t>d</a:t>
            </a:r>
            <a:r>
              <a:rPr lang="en-US" sz="3600" dirty="0" smtClean="0">
                <a:solidFill>
                  <a:schemeClr val="bg1"/>
                </a:solidFill>
                <a:latin typeface="Proxima Nova Regular"/>
                <a:cs typeface="Proxima Nova Regular"/>
              </a:rPr>
              <a:t>esign </a:t>
            </a:r>
            <a:r>
              <a:rPr lang="en-US" sz="3600" dirty="0">
                <a:solidFill>
                  <a:schemeClr val="bg1"/>
                </a:solidFill>
                <a:latin typeface="Proxima Nova Regular"/>
                <a:cs typeface="Proxima Nova Regular"/>
              </a:rPr>
              <a:t>t</a:t>
            </a:r>
            <a:r>
              <a:rPr lang="en-US" sz="3600" dirty="0" smtClean="0">
                <a:solidFill>
                  <a:schemeClr val="bg1"/>
                </a:solidFill>
                <a:latin typeface="Proxima Nova Regular"/>
                <a:cs typeface="Proxima Nova Regular"/>
              </a:rPr>
              <a:t>hinking</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3" y="1600200"/>
            <a:ext cx="3176954" cy="4525963"/>
          </a:xfrm>
        </p:spPr>
        <p:txBody>
          <a:bodyPr>
            <a:normAutofit/>
          </a:bodyPr>
          <a:lstStyle/>
          <a:p>
            <a:pPr marL="0" indent="0">
              <a:buNone/>
            </a:pPr>
            <a:r>
              <a:rPr lang="en-US" sz="1400" dirty="0" smtClean="0">
                <a:solidFill>
                  <a:srgbClr val="FFFFFF"/>
                </a:solidFill>
                <a:latin typeface="Proxima Nova Regular"/>
                <a:cs typeface="Proxima Nova Regular"/>
              </a:rPr>
              <a:t>• design specific cognitive activities that designers apply during the process of designing</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match users needs with business strategy and technical capabilities </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relationship between cognitive psychology (thinking processes) and computer science</a:t>
            </a:r>
            <a:endParaRPr lang="en-US" sz="1400" dirty="0">
              <a:solidFill>
                <a:srgbClr val="FFFFFF"/>
              </a:solidFill>
              <a:latin typeface="Proxima Nova Regular"/>
              <a:cs typeface="Proxima Nova Regular"/>
            </a:endParaRPr>
          </a:p>
        </p:txBody>
      </p:sp>
    </p:spTree>
    <p:extLst>
      <p:ext uri="{BB962C8B-B14F-4D97-AF65-F5344CB8AC3E}">
        <p14:creationId xmlns:p14="http://schemas.microsoft.com/office/powerpoint/2010/main" val="368264349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ula.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0" y="0"/>
            <a:ext cx="3741615"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504215"/>
            <a:ext cx="8229600" cy="1143000"/>
          </a:xfrm>
        </p:spPr>
        <p:txBody>
          <a:bodyPr>
            <a:noAutofit/>
          </a:bodyPr>
          <a:lstStyle/>
          <a:p>
            <a:pPr algn="l"/>
            <a:r>
              <a:rPr lang="en-US" sz="3600" dirty="0" smtClean="0">
                <a:solidFill>
                  <a:schemeClr val="bg1"/>
                </a:solidFill>
                <a:latin typeface="Proxima Nova Regular"/>
                <a:cs typeface="Proxima Nova Regular"/>
              </a:rPr>
              <a:t>user-centered</a:t>
            </a:r>
            <a:br>
              <a:rPr lang="en-US" sz="3600" dirty="0" smtClean="0">
                <a:solidFill>
                  <a:schemeClr val="bg1"/>
                </a:solidFill>
                <a:latin typeface="Proxima Nova Regular"/>
                <a:cs typeface="Proxima Nova Regular"/>
              </a:rPr>
            </a:br>
            <a:r>
              <a:rPr lang="en-US" sz="3600" dirty="0" smtClean="0">
                <a:solidFill>
                  <a:schemeClr val="bg1"/>
                </a:solidFill>
                <a:latin typeface="Proxima Nova Regular"/>
                <a:cs typeface="Proxima Nova Regular"/>
              </a:rPr>
              <a:t>design</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3" y="1933575"/>
            <a:ext cx="3176954" cy="4525963"/>
          </a:xfrm>
        </p:spPr>
        <p:txBody>
          <a:bodyPr>
            <a:normAutofit/>
          </a:bodyPr>
          <a:lstStyle/>
          <a:p>
            <a:pPr marL="0" indent="0">
              <a:buNone/>
            </a:pPr>
            <a:r>
              <a:rPr lang="en-US" sz="1400" dirty="0">
                <a:solidFill>
                  <a:srgbClr val="FFFFFF"/>
                </a:solidFill>
                <a:latin typeface="Proxima Nova Regular"/>
                <a:cs typeface="Proxima Nova Regular"/>
              </a:rPr>
              <a:t>c</a:t>
            </a:r>
            <a:r>
              <a:rPr lang="en-US" sz="1400" dirty="0" smtClean="0">
                <a:solidFill>
                  <a:srgbClr val="FFFFFF"/>
                </a:solidFill>
                <a:latin typeface="Proxima Nova Regular"/>
                <a:cs typeface="Proxima Nova Regular"/>
              </a:rPr>
              <a:t>ircular pattern of</a:t>
            </a: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 research</a:t>
            </a: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 define</a:t>
            </a: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 design</a:t>
            </a: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 adapt</a:t>
            </a: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 measure</a:t>
            </a:r>
            <a:endParaRPr lang="en-US" sz="1400" dirty="0">
              <a:solidFill>
                <a:srgbClr val="FFFFFF"/>
              </a:solidFill>
              <a:latin typeface="Proxima Nova Regular"/>
              <a:cs typeface="Proxima Nova Regular"/>
            </a:endParaRPr>
          </a:p>
        </p:txBody>
      </p:sp>
    </p:spTree>
    <p:extLst>
      <p:ext uri="{BB962C8B-B14F-4D97-AF65-F5344CB8AC3E}">
        <p14:creationId xmlns:p14="http://schemas.microsoft.com/office/powerpoint/2010/main" val="340935821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2540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504215"/>
            <a:ext cx="8229600" cy="1143000"/>
          </a:xfrm>
        </p:spPr>
        <p:txBody>
          <a:bodyPr>
            <a:noAutofit/>
          </a:bodyPr>
          <a:lstStyle/>
          <a:p>
            <a:pPr algn="l"/>
            <a:r>
              <a:rPr lang="en-US" sz="3600" dirty="0" smtClean="0">
                <a:solidFill>
                  <a:schemeClr val="bg1"/>
                </a:solidFill>
                <a:latin typeface="Proxima Nova Regular"/>
                <a:cs typeface="Proxima Nova Regular"/>
              </a:rPr>
              <a:t>design process</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2" y="1917700"/>
            <a:ext cx="8573477" cy="2352675"/>
          </a:xfrm>
        </p:spPr>
        <p:txBody>
          <a:bodyPr>
            <a:normAutofit/>
          </a:bodyPr>
          <a:lstStyle/>
          <a:p>
            <a:pPr marL="0" indent="0">
              <a:buNone/>
            </a:pPr>
            <a:r>
              <a:rPr lang="en-US" sz="1400" dirty="0" smtClean="0">
                <a:solidFill>
                  <a:srgbClr val="FFFFFF"/>
                </a:solidFill>
                <a:latin typeface="Proxima Nova Regular"/>
                <a:cs typeface="Proxima Nova Regular"/>
              </a:rPr>
              <a:t>• consistent and dynamic conversation between multiple layers</a:t>
            </a:r>
            <a:endParaRPr lang="en-US" sz="1400" dirty="0">
              <a:solidFill>
                <a:srgbClr val="FFFFFF"/>
              </a:solidFill>
              <a:latin typeface="Proxima Nova Regular"/>
              <a:cs typeface="Proxima Nova Regular"/>
            </a:endParaRPr>
          </a:p>
        </p:txBody>
      </p:sp>
      <p:pic>
        <p:nvPicPr>
          <p:cNvPr id="6" name="Picture 5" descr="Information-architecture-process-big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167" y="2684998"/>
            <a:ext cx="7310082" cy="4173002"/>
          </a:xfrm>
          <a:prstGeom prst="rect">
            <a:avLst/>
          </a:prstGeom>
        </p:spPr>
      </p:pic>
    </p:spTree>
    <p:extLst>
      <p:ext uri="{BB962C8B-B14F-4D97-AF65-F5344CB8AC3E}">
        <p14:creationId xmlns:p14="http://schemas.microsoft.com/office/powerpoint/2010/main" val="179004757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ipping_hair.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26" y="-84003"/>
            <a:ext cx="9636125" cy="7093931"/>
          </a:xfrm>
          <a:prstGeom prst="rect">
            <a:avLst/>
          </a:prstGeom>
        </p:spPr>
      </p:pic>
      <p:sp>
        <p:nvSpPr>
          <p:cNvPr id="4" name="Rectangle 3"/>
          <p:cNvSpPr/>
          <p:nvPr/>
        </p:nvSpPr>
        <p:spPr>
          <a:xfrm>
            <a:off x="0" y="0"/>
            <a:ext cx="3741615"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504215"/>
            <a:ext cx="8229600" cy="1143000"/>
          </a:xfrm>
        </p:spPr>
        <p:txBody>
          <a:bodyPr>
            <a:noAutofit/>
          </a:bodyPr>
          <a:lstStyle/>
          <a:p>
            <a:pPr algn="l"/>
            <a:r>
              <a:rPr lang="en-US" sz="3600" dirty="0" smtClean="0">
                <a:solidFill>
                  <a:schemeClr val="bg1"/>
                </a:solidFill>
                <a:latin typeface="Proxima Nova Regular"/>
                <a:cs typeface="Proxima Nova Regular"/>
              </a:rPr>
              <a:t>design process</a:t>
            </a:r>
            <a:br>
              <a:rPr lang="en-US" sz="3600" dirty="0" smtClean="0">
                <a:solidFill>
                  <a:schemeClr val="bg1"/>
                </a:solidFill>
                <a:latin typeface="Proxima Nova Regular"/>
                <a:cs typeface="Proxima Nova Regular"/>
              </a:rPr>
            </a:br>
            <a:r>
              <a:rPr lang="en-US" sz="3600" dirty="0" smtClean="0">
                <a:solidFill>
                  <a:schemeClr val="bg1"/>
                </a:solidFill>
                <a:latin typeface="Proxima Nova Regular"/>
                <a:cs typeface="Proxima Nova Regular"/>
              </a:rPr>
              <a:t>players</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3" y="1917700"/>
            <a:ext cx="3176954" cy="4525963"/>
          </a:xfrm>
        </p:spPr>
        <p:txBody>
          <a:bodyPr>
            <a:normAutofit/>
          </a:bodyPr>
          <a:lstStyle/>
          <a:p>
            <a:pPr marL="0" indent="0">
              <a:buNone/>
            </a:pPr>
            <a:r>
              <a:rPr lang="en-US" sz="1400" dirty="0" smtClean="0">
                <a:solidFill>
                  <a:srgbClr val="FFFFFF"/>
                </a:solidFill>
                <a:latin typeface="Proxima Nova Regular"/>
                <a:cs typeface="Proxima Nova Regular"/>
              </a:rPr>
              <a:t>• user experience strategy</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user experience research and testing</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visual design</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user experience design</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user interface developers</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digital marketing and social media</a:t>
            </a:r>
            <a:endParaRPr lang="en-US" sz="1400" dirty="0">
              <a:solidFill>
                <a:srgbClr val="FFFFFF"/>
              </a:solidFill>
              <a:latin typeface="Proxima Nova Regular"/>
              <a:cs typeface="Proxima Nova Regular"/>
            </a:endParaRPr>
          </a:p>
        </p:txBody>
      </p:sp>
    </p:spTree>
    <p:extLst>
      <p:ext uri="{BB962C8B-B14F-4D97-AF65-F5344CB8AC3E}">
        <p14:creationId xmlns:p14="http://schemas.microsoft.com/office/powerpoint/2010/main" val="30457597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0"/>
            <a:ext cx="8229600" cy="1143000"/>
          </a:xfrm>
        </p:spPr>
        <p:txBody>
          <a:bodyPr>
            <a:noAutofit/>
          </a:bodyPr>
          <a:lstStyle/>
          <a:p>
            <a:pPr algn="l"/>
            <a:r>
              <a:rPr lang="en-US" sz="3600" dirty="0" smtClean="0">
                <a:solidFill>
                  <a:schemeClr val="bg1"/>
                </a:solidFill>
                <a:latin typeface="Proxima Nova Regular"/>
                <a:cs typeface="Proxima Nova Regular"/>
              </a:rPr>
              <a:t>digital strategy</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2" y="999161"/>
            <a:ext cx="8593015" cy="5585301"/>
          </a:xfrm>
        </p:spPr>
        <p:txBody>
          <a:bodyPr>
            <a:noAutofit/>
          </a:bodyPr>
          <a:lstStyle/>
          <a:p>
            <a:pPr marL="0" indent="0">
              <a:buNone/>
            </a:pPr>
            <a:r>
              <a:rPr lang="en-US" sz="1400" dirty="0" smtClean="0">
                <a:solidFill>
                  <a:srgbClr val="FFFFFF"/>
                </a:solidFill>
                <a:latin typeface="Proxima Nova Regular"/>
                <a:cs typeface="Proxima Nova Regular"/>
              </a:rPr>
              <a:t>• what is it?</a:t>
            </a:r>
          </a:p>
          <a:p>
            <a:pPr>
              <a:buFontTx/>
              <a:buChar char="-"/>
            </a:pPr>
            <a:r>
              <a:rPr lang="en-US" sz="1400" dirty="0" smtClean="0">
                <a:solidFill>
                  <a:srgbClr val="FFFFFF"/>
                </a:solidFill>
                <a:latin typeface="Proxima Nova Regular"/>
                <a:cs typeface="Proxima Nova Regular"/>
              </a:rPr>
              <a:t>an approach/formula that guides the use of resources to transform the current state of an application to a future desired state</a:t>
            </a:r>
          </a:p>
          <a:p>
            <a:pPr>
              <a:buFontTx/>
              <a:buChar char="-"/>
            </a:pPr>
            <a:r>
              <a:rPr lang="en-US" sz="1400" dirty="0" smtClean="0">
                <a:solidFill>
                  <a:srgbClr val="FFFFFF"/>
                </a:solidFill>
                <a:latin typeface="Proxima Nova Regular"/>
                <a:cs typeface="Proxima Nova Regular"/>
              </a:rPr>
              <a:t>Invokes a long-term vision, roadmap and key performance indicators to align all user involvement with the brand positioning and business strategy</a:t>
            </a:r>
          </a:p>
          <a:p>
            <a:pPr>
              <a:buFontTx/>
              <a:buChar char="-"/>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why is it done?</a:t>
            </a:r>
            <a:endParaRPr lang="en-US" sz="1400" dirty="0">
              <a:solidFill>
                <a:srgbClr val="FFFFFF"/>
              </a:solidFill>
              <a:latin typeface="Proxima Nova Regular"/>
              <a:cs typeface="Proxima Nova Regular"/>
            </a:endParaRPr>
          </a:p>
          <a:p>
            <a:pPr>
              <a:buFontTx/>
              <a:buChar char="-"/>
            </a:pPr>
            <a:r>
              <a:rPr lang="en-US" sz="1400" dirty="0" smtClean="0">
                <a:solidFill>
                  <a:srgbClr val="FFFFFF"/>
                </a:solidFill>
                <a:latin typeface="Proxima Nova Regular"/>
                <a:cs typeface="Proxima Nova Regular"/>
              </a:rPr>
              <a:t>Increase sales and marketability</a:t>
            </a:r>
          </a:p>
          <a:p>
            <a:pPr>
              <a:buFontTx/>
              <a:buChar char="-"/>
            </a:pPr>
            <a:r>
              <a:rPr lang="en-US" sz="1400" dirty="0" smtClean="0">
                <a:solidFill>
                  <a:srgbClr val="FFFFFF"/>
                </a:solidFill>
                <a:latin typeface="Proxima Nova Regular"/>
                <a:cs typeface="Proxima Nova Regular"/>
              </a:rPr>
              <a:t>Build brand awareness</a:t>
            </a:r>
          </a:p>
          <a:p>
            <a:pPr>
              <a:buFontTx/>
              <a:buChar char="-"/>
            </a:pPr>
            <a:r>
              <a:rPr lang="en-US" sz="1400" dirty="0" smtClean="0">
                <a:solidFill>
                  <a:srgbClr val="FFFFFF"/>
                </a:solidFill>
                <a:latin typeface="Proxima Nova Regular"/>
                <a:cs typeface="Proxima Nova Regular"/>
              </a:rPr>
              <a:t>Gets entire team to buy into the user experience</a:t>
            </a:r>
          </a:p>
          <a:p>
            <a:pPr>
              <a:buFontTx/>
              <a:buChar char="-"/>
            </a:pPr>
            <a:r>
              <a:rPr lang="en-US" sz="1400" dirty="0" smtClean="0">
                <a:solidFill>
                  <a:srgbClr val="FFFFFF"/>
                </a:solidFill>
                <a:latin typeface="Proxima Nova Regular"/>
                <a:cs typeface="Proxima Nova Regular"/>
              </a:rPr>
              <a:t>Reduces time spent building components that don’t contribute to business value</a:t>
            </a:r>
          </a:p>
          <a:p>
            <a:pPr>
              <a:buFontTx/>
              <a:buChar char="-"/>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key activities</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tracks and discovers customer trends</a:t>
            </a:r>
          </a:p>
          <a:p>
            <a:pPr>
              <a:buFontTx/>
              <a:buChar char="-"/>
            </a:pPr>
            <a:r>
              <a:rPr lang="en-US" sz="1400" dirty="0">
                <a:solidFill>
                  <a:srgbClr val="FFFFFF"/>
                </a:solidFill>
                <a:latin typeface="Proxima Nova Regular"/>
                <a:cs typeface="Proxima Nova Regular"/>
              </a:rPr>
              <a:t>researches new technologies/innovations</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what are deliverables?</a:t>
            </a:r>
            <a:endParaRPr lang="en-US" sz="1400" dirty="0">
              <a:solidFill>
                <a:srgbClr val="FFFFFF"/>
              </a:solidFill>
              <a:latin typeface="Proxima Nova Regular"/>
              <a:cs typeface="Proxima Nova Regular"/>
            </a:endParaRPr>
          </a:p>
          <a:p>
            <a:pPr>
              <a:buFontTx/>
              <a:buChar char="-"/>
            </a:pPr>
            <a:r>
              <a:rPr lang="en-US" sz="1400" dirty="0" smtClean="0">
                <a:solidFill>
                  <a:srgbClr val="FFFFFF"/>
                </a:solidFill>
                <a:latin typeface="Proxima Nova Regular"/>
                <a:cs typeface="Proxima Nova Regular"/>
              </a:rPr>
              <a:t>Defined, strategic written document</a:t>
            </a:r>
          </a:p>
          <a:p>
            <a:pPr>
              <a:buFontTx/>
              <a:buChar char="-"/>
            </a:pPr>
            <a:endParaRPr lang="en-US" sz="1400" dirty="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how does the development strategy team integrate?</a:t>
            </a:r>
            <a:endParaRPr lang="en-US" sz="1400" dirty="0">
              <a:solidFill>
                <a:srgbClr val="FFFFFF"/>
              </a:solidFill>
              <a:latin typeface="Proxima Nova Regular"/>
              <a:cs typeface="Proxima Nova Regular"/>
            </a:endParaRPr>
          </a:p>
          <a:p>
            <a:pPr lvl="1"/>
            <a:r>
              <a:rPr lang="en-US" sz="1400" dirty="0">
                <a:solidFill>
                  <a:schemeClr val="bg1"/>
                </a:solidFill>
                <a:latin typeface="Proxima Nova Regular"/>
                <a:cs typeface="Proxima Nova Regular"/>
              </a:rPr>
              <a:t>Works with the business, visual designers and user experience designers to implement a successful and strategic product</a:t>
            </a:r>
          </a:p>
          <a:p>
            <a:pPr>
              <a:buFontTx/>
              <a:buChar char="-"/>
            </a:pPr>
            <a:endParaRPr lang="en-US" sz="1300" dirty="0">
              <a:solidFill>
                <a:srgbClr val="FFFFFF"/>
              </a:solidFill>
              <a:latin typeface="Proxima Nova Regular"/>
              <a:cs typeface="Proxima Nova Regular"/>
            </a:endParaRPr>
          </a:p>
          <a:p>
            <a:pPr>
              <a:buFontTx/>
              <a:buChar char="-"/>
            </a:pPr>
            <a:endParaRPr lang="en-US" sz="1300" dirty="0">
              <a:solidFill>
                <a:srgbClr val="FFFFFF"/>
              </a:solidFill>
              <a:latin typeface="Proxima Nova Regular"/>
              <a:cs typeface="Proxima Nova Regular"/>
            </a:endParaRPr>
          </a:p>
        </p:txBody>
      </p:sp>
    </p:spTree>
    <p:extLst>
      <p:ext uri="{BB962C8B-B14F-4D97-AF65-F5344CB8AC3E}">
        <p14:creationId xmlns:p14="http://schemas.microsoft.com/office/powerpoint/2010/main" val="899142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riting.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339385" cy="7004539"/>
          </a:xfrm>
          <a:prstGeom prst="rect">
            <a:avLst/>
          </a:prstGeom>
        </p:spPr>
      </p:pic>
      <p:sp>
        <p:nvSpPr>
          <p:cNvPr id="4" name="Rectangle 3"/>
          <p:cNvSpPr/>
          <p:nvPr/>
        </p:nvSpPr>
        <p:spPr>
          <a:xfrm>
            <a:off x="0" y="0"/>
            <a:ext cx="3741615"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504215"/>
            <a:ext cx="8229600" cy="1143000"/>
          </a:xfrm>
        </p:spPr>
        <p:txBody>
          <a:bodyPr>
            <a:noAutofit/>
          </a:bodyPr>
          <a:lstStyle/>
          <a:p>
            <a:pPr algn="l"/>
            <a:r>
              <a:rPr lang="en-US" sz="3600" dirty="0">
                <a:solidFill>
                  <a:schemeClr val="bg1"/>
                </a:solidFill>
                <a:latin typeface="Proxima Nova Regular"/>
                <a:cs typeface="Proxima Nova Regular"/>
              </a:rPr>
              <a:t>e</a:t>
            </a:r>
            <a:r>
              <a:rPr lang="en-US" sz="3600" dirty="0" smtClean="0">
                <a:solidFill>
                  <a:schemeClr val="bg1"/>
                </a:solidFill>
                <a:latin typeface="Proxima Nova Regular"/>
                <a:cs typeface="Proxima Nova Regular"/>
              </a:rPr>
              <a:t>xercise:</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3" y="1917700"/>
            <a:ext cx="3176954" cy="4525963"/>
          </a:xfrm>
        </p:spPr>
        <p:txBody>
          <a:bodyPr>
            <a:normAutofit/>
          </a:bodyPr>
          <a:lstStyle/>
          <a:p>
            <a:pPr marL="0" indent="0">
              <a:buNone/>
            </a:pPr>
            <a:r>
              <a:rPr lang="en-US" sz="1400" dirty="0" smtClean="0">
                <a:solidFill>
                  <a:srgbClr val="FFFFFF"/>
                </a:solidFill>
                <a:latin typeface="Proxima Nova Regular"/>
                <a:cs typeface="Proxima Nova Regular"/>
              </a:rPr>
              <a:t>• our overall game plan is to be come (blank)</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in practice for our user experience, this means (3 statements)</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this application will align with our business requirements by (3 statements)</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this application will meet the deepest needs of customers by (3 statements)</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this application will differentiate from competitors by (3 statements)</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we will know it works when (3 statements)</a:t>
            </a:r>
            <a:endParaRPr lang="en-US" sz="1400" dirty="0">
              <a:solidFill>
                <a:srgbClr val="FFFFFF"/>
              </a:solidFill>
              <a:latin typeface="Proxima Nova Regular"/>
              <a:cs typeface="Proxima Nova Regular"/>
            </a:endParaRPr>
          </a:p>
        </p:txBody>
      </p:sp>
    </p:spTree>
    <p:extLst>
      <p:ext uri="{BB962C8B-B14F-4D97-AF65-F5344CB8AC3E}">
        <p14:creationId xmlns:p14="http://schemas.microsoft.com/office/powerpoint/2010/main" val="285582836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0"/>
            <a:ext cx="8229600" cy="1143000"/>
          </a:xfrm>
        </p:spPr>
        <p:txBody>
          <a:bodyPr>
            <a:noAutofit/>
          </a:bodyPr>
          <a:lstStyle/>
          <a:p>
            <a:pPr algn="l"/>
            <a:r>
              <a:rPr lang="en-US" sz="3600" dirty="0" smtClean="0">
                <a:solidFill>
                  <a:schemeClr val="bg1"/>
                </a:solidFill>
                <a:latin typeface="Proxima Nova Regular"/>
                <a:cs typeface="Proxima Nova Regular"/>
              </a:rPr>
              <a:t>user experience research &amp; testing</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2" y="999161"/>
            <a:ext cx="8593015" cy="5585301"/>
          </a:xfrm>
        </p:spPr>
        <p:txBody>
          <a:bodyPr>
            <a:noAutofit/>
          </a:bodyPr>
          <a:lstStyle/>
          <a:p>
            <a:pPr marL="0" indent="0">
              <a:buNone/>
            </a:pPr>
            <a:r>
              <a:rPr lang="en-US" sz="1400" dirty="0" smtClean="0">
                <a:solidFill>
                  <a:srgbClr val="FFFFFF"/>
                </a:solidFill>
                <a:latin typeface="Proxima Nova Regular"/>
                <a:cs typeface="Proxima Nova Regular"/>
              </a:rPr>
              <a:t>• what is it?</a:t>
            </a:r>
          </a:p>
          <a:p>
            <a:pPr>
              <a:buFontTx/>
              <a:buChar char="-"/>
            </a:pPr>
            <a:r>
              <a:rPr lang="en-US" sz="1400" dirty="0">
                <a:solidFill>
                  <a:srgbClr val="FFFFFF"/>
                </a:solidFill>
                <a:latin typeface="Proxima Nova Regular"/>
                <a:cs typeface="Proxima Nova Regular"/>
              </a:rPr>
              <a:t>f</a:t>
            </a:r>
            <a:r>
              <a:rPr lang="en-US" sz="1400" dirty="0" smtClean="0">
                <a:solidFill>
                  <a:srgbClr val="FFFFFF"/>
                </a:solidFill>
                <a:latin typeface="Proxima Nova Regular"/>
                <a:cs typeface="Proxima Nova Regular"/>
              </a:rPr>
              <a:t>ocuses on understanding user behaviors, needs and motivations through observation techniques, task analysis and other feedback methodology</a:t>
            </a:r>
          </a:p>
          <a:p>
            <a:pPr>
              <a:buFontTx/>
              <a:buChar char="-"/>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why is it done?</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p</a:t>
            </a:r>
            <a:r>
              <a:rPr lang="en-US" sz="1400" dirty="0" smtClean="0">
                <a:solidFill>
                  <a:srgbClr val="FFFFFF"/>
                </a:solidFill>
                <a:latin typeface="Proxima Nova Regular"/>
                <a:cs typeface="Proxima Nova Regular"/>
              </a:rPr>
              <a:t>rotects from designing the wrong product: one that will not be used or one that provides a poor quality of use</a:t>
            </a:r>
          </a:p>
          <a:p>
            <a:pPr>
              <a:buFontTx/>
              <a:buChar char="-"/>
            </a:pPr>
            <a:r>
              <a:rPr lang="en-US" sz="1400" dirty="0">
                <a:solidFill>
                  <a:srgbClr val="FFFFFF"/>
                </a:solidFill>
                <a:latin typeface="Proxima Nova Regular"/>
                <a:cs typeface="Proxima Nova Regular"/>
              </a:rPr>
              <a:t>s</a:t>
            </a:r>
            <a:r>
              <a:rPr lang="en-US" sz="1400" dirty="0" smtClean="0">
                <a:solidFill>
                  <a:srgbClr val="FFFFFF"/>
                </a:solidFill>
                <a:latin typeface="Proxima Nova Regular"/>
                <a:cs typeface="Proxima Nova Regular"/>
              </a:rPr>
              <a:t>aves from using too much time and/or money producing a product</a:t>
            </a:r>
          </a:p>
          <a:p>
            <a:pPr>
              <a:buFontTx/>
              <a:buChar char="-"/>
            </a:pPr>
            <a:r>
              <a:rPr lang="en-US" sz="1400" dirty="0">
                <a:solidFill>
                  <a:srgbClr val="FFFFFF"/>
                </a:solidFill>
                <a:latin typeface="Proxima Nova Regular"/>
                <a:cs typeface="Proxima Nova Regular"/>
              </a:rPr>
              <a:t>r</a:t>
            </a:r>
            <a:r>
              <a:rPr lang="en-US" sz="1400" dirty="0" smtClean="0">
                <a:solidFill>
                  <a:srgbClr val="FFFFFF"/>
                </a:solidFill>
                <a:latin typeface="Proxima Nova Regular"/>
                <a:cs typeface="Proxima Nova Regular"/>
              </a:rPr>
              <a:t>emoves assumptions from the design process</a:t>
            </a:r>
          </a:p>
          <a:p>
            <a:pPr>
              <a:buFontTx/>
              <a:buChar char="-"/>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key activities</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c</a:t>
            </a:r>
            <a:r>
              <a:rPr lang="en-US" sz="1400" dirty="0" smtClean="0">
                <a:solidFill>
                  <a:srgbClr val="FFFFFF"/>
                </a:solidFill>
                <a:latin typeface="Proxima Nova Regular"/>
                <a:cs typeface="Proxima Nova Regular"/>
              </a:rPr>
              <a:t>ard sorting							-     contextual and/or individual interviews</a:t>
            </a:r>
          </a:p>
          <a:p>
            <a:pPr>
              <a:buFontTx/>
              <a:buChar char="-"/>
            </a:pPr>
            <a:r>
              <a:rPr lang="en-US" sz="1400" dirty="0">
                <a:solidFill>
                  <a:srgbClr val="FFFFFF"/>
                </a:solidFill>
                <a:latin typeface="Proxima Nova Regular"/>
                <a:cs typeface="Proxima Nova Regular"/>
              </a:rPr>
              <a:t>f</a:t>
            </a:r>
            <a:r>
              <a:rPr lang="en-US" sz="1400" dirty="0" smtClean="0">
                <a:solidFill>
                  <a:srgbClr val="FFFFFF"/>
                </a:solidFill>
                <a:latin typeface="Proxima Nova Regular"/>
                <a:cs typeface="Proxima Nova Regular"/>
              </a:rPr>
              <a:t>irst click testing						-     focus groups and testing</a:t>
            </a:r>
          </a:p>
          <a:p>
            <a:pPr>
              <a:buFontTx/>
              <a:buChar char="-"/>
            </a:pPr>
            <a:r>
              <a:rPr lang="en-US" sz="1400" dirty="0">
                <a:solidFill>
                  <a:srgbClr val="FFFFFF"/>
                </a:solidFill>
                <a:latin typeface="Proxima Nova Regular"/>
                <a:cs typeface="Proxima Nova Regular"/>
              </a:rPr>
              <a:t>h</a:t>
            </a:r>
            <a:r>
              <a:rPr lang="en-US" sz="1400" dirty="0" smtClean="0">
                <a:solidFill>
                  <a:srgbClr val="FFFFFF"/>
                </a:solidFill>
                <a:latin typeface="Proxima Nova Regular"/>
                <a:cs typeface="Proxima Nova Regular"/>
              </a:rPr>
              <a:t>euristic evaluation				-      prototyping reporting</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what are deliverables?</a:t>
            </a:r>
            <a:endParaRPr lang="en-US" sz="1400" dirty="0">
              <a:solidFill>
                <a:srgbClr val="FFFFFF"/>
              </a:solidFill>
              <a:latin typeface="Proxima Nova Regular"/>
              <a:cs typeface="Proxima Nova Regular"/>
            </a:endParaRPr>
          </a:p>
          <a:p>
            <a:pPr>
              <a:buFontTx/>
              <a:buChar char="-"/>
            </a:pPr>
            <a:r>
              <a:rPr lang="en-US" sz="1400" dirty="0" smtClean="0">
                <a:solidFill>
                  <a:srgbClr val="FFFFFF"/>
                </a:solidFill>
                <a:latin typeface="Proxima Nova Regular"/>
                <a:cs typeface="Proxima Nova Regular"/>
              </a:rPr>
              <a:t>Testing results</a:t>
            </a:r>
          </a:p>
          <a:p>
            <a:pPr>
              <a:buFontTx/>
              <a:buChar char="-"/>
            </a:pPr>
            <a:r>
              <a:rPr lang="en-US" sz="1400" dirty="0" smtClean="0">
                <a:solidFill>
                  <a:srgbClr val="FFFFFF"/>
                </a:solidFill>
                <a:latin typeface="Proxima Nova Regular"/>
                <a:cs typeface="Proxima Nova Regular"/>
              </a:rPr>
              <a:t>Personas and use cases</a:t>
            </a:r>
          </a:p>
          <a:p>
            <a:pPr marL="0" indent="0">
              <a:buNone/>
            </a:pPr>
            <a:endParaRPr lang="en-US" sz="1400" dirty="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how does the development strategy team integrate?</a:t>
            </a:r>
            <a:endParaRPr lang="en-US" sz="1400" dirty="0">
              <a:solidFill>
                <a:srgbClr val="FFFFFF"/>
              </a:solidFill>
              <a:latin typeface="Proxima Nova Regular"/>
              <a:cs typeface="Proxima Nova Regular"/>
            </a:endParaRPr>
          </a:p>
          <a:p>
            <a:pPr lvl="1"/>
            <a:r>
              <a:rPr lang="en-US" sz="1400" dirty="0">
                <a:solidFill>
                  <a:schemeClr val="bg1"/>
                </a:solidFill>
                <a:latin typeface="Proxima Nova Regular"/>
                <a:cs typeface="Proxima Nova Regular"/>
              </a:rPr>
              <a:t>Works </a:t>
            </a:r>
            <a:r>
              <a:rPr lang="en-US" sz="1400" dirty="0" smtClean="0">
                <a:solidFill>
                  <a:schemeClr val="bg1"/>
                </a:solidFill>
                <a:latin typeface="Proxima Nova Regular"/>
                <a:cs typeface="Proxima Nova Regular"/>
              </a:rPr>
              <a:t>directly with the user experience designers to ensure best user experience principles are used. Works directly with the user interface developers to provide updates as needed.</a:t>
            </a:r>
            <a:endParaRPr lang="en-US" sz="1400" dirty="0">
              <a:solidFill>
                <a:schemeClr val="bg1"/>
              </a:solidFill>
              <a:latin typeface="Proxima Nova Regular"/>
              <a:cs typeface="Proxima Nova Regular"/>
            </a:endParaRPr>
          </a:p>
          <a:p>
            <a:pPr>
              <a:buFontTx/>
              <a:buChar char="-"/>
            </a:pPr>
            <a:endParaRPr lang="en-US" sz="1300" dirty="0">
              <a:solidFill>
                <a:srgbClr val="FFFFFF"/>
              </a:solidFill>
              <a:latin typeface="Proxima Nova Regular"/>
              <a:cs typeface="Proxima Nova Regular"/>
            </a:endParaRPr>
          </a:p>
          <a:p>
            <a:pPr>
              <a:buFontTx/>
              <a:buChar char="-"/>
            </a:pPr>
            <a:endParaRPr lang="en-US" sz="1300" dirty="0">
              <a:solidFill>
                <a:srgbClr val="FFFFFF"/>
              </a:solidFill>
              <a:latin typeface="Proxima Nova Regular"/>
              <a:cs typeface="Proxima Nova Regular"/>
            </a:endParaRPr>
          </a:p>
        </p:txBody>
      </p:sp>
    </p:spTree>
    <p:extLst>
      <p:ext uri="{BB962C8B-B14F-4D97-AF65-F5344CB8AC3E}">
        <p14:creationId xmlns:p14="http://schemas.microsoft.com/office/powerpoint/2010/main" val="34718250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47288"/>
          </a:xfrm>
          <a:prstGeom prst="rect">
            <a:avLst/>
          </a:prstGeom>
        </p:spPr>
      </p:pic>
    </p:spTree>
    <p:extLst>
      <p:ext uri="{BB962C8B-B14F-4D97-AF65-F5344CB8AC3E}">
        <p14:creationId xmlns:p14="http://schemas.microsoft.com/office/powerpoint/2010/main" val="148114739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0"/>
            <a:ext cx="8229600" cy="1143000"/>
          </a:xfrm>
        </p:spPr>
        <p:txBody>
          <a:bodyPr>
            <a:noAutofit/>
          </a:bodyPr>
          <a:lstStyle/>
          <a:p>
            <a:pPr algn="l"/>
            <a:r>
              <a:rPr lang="en-US" sz="3600" dirty="0" smtClean="0">
                <a:solidFill>
                  <a:schemeClr val="bg1"/>
                </a:solidFill>
                <a:latin typeface="Proxima Nova Regular"/>
                <a:cs typeface="Proxima Nova Regular"/>
              </a:rPr>
              <a:t>visual design</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2" y="999161"/>
            <a:ext cx="8593015" cy="5585301"/>
          </a:xfrm>
        </p:spPr>
        <p:txBody>
          <a:bodyPr>
            <a:noAutofit/>
          </a:bodyPr>
          <a:lstStyle/>
          <a:p>
            <a:pPr marL="0" indent="0">
              <a:buNone/>
            </a:pPr>
            <a:r>
              <a:rPr lang="en-US" sz="1400" dirty="0" smtClean="0">
                <a:solidFill>
                  <a:srgbClr val="FFFFFF"/>
                </a:solidFill>
                <a:latin typeface="Proxima Nova Regular"/>
                <a:cs typeface="Proxima Nova Regular"/>
              </a:rPr>
              <a:t>• what is it?</a:t>
            </a:r>
          </a:p>
          <a:p>
            <a:pPr>
              <a:buFontTx/>
              <a:buChar char="-"/>
            </a:pPr>
            <a:r>
              <a:rPr lang="en-US" sz="1400" dirty="0">
                <a:solidFill>
                  <a:srgbClr val="FFFFFF"/>
                </a:solidFill>
                <a:latin typeface="Proxima Nova Regular"/>
                <a:cs typeface="Proxima Nova Regular"/>
              </a:rPr>
              <a:t>t</a:t>
            </a:r>
            <a:r>
              <a:rPr lang="en-US" sz="1400" dirty="0" smtClean="0">
                <a:solidFill>
                  <a:srgbClr val="FFFFFF"/>
                </a:solidFill>
                <a:latin typeface="Proxima Nova Regular"/>
                <a:cs typeface="Proxima Nova Regular"/>
              </a:rPr>
              <a:t>he method of visual communication and problem solving through the use of type, space and image</a:t>
            </a:r>
          </a:p>
          <a:p>
            <a:pPr>
              <a:buFontTx/>
              <a:buChar char="-"/>
            </a:pPr>
            <a:r>
              <a:rPr lang="en-US" sz="1400" dirty="0">
                <a:solidFill>
                  <a:srgbClr val="FFFFFF"/>
                </a:solidFill>
                <a:latin typeface="Proxima Nova Regular"/>
                <a:cs typeface="Proxima Nova Regular"/>
              </a:rPr>
              <a:t>f</a:t>
            </a:r>
            <a:r>
              <a:rPr lang="en-US" sz="1400" dirty="0" smtClean="0">
                <a:solidFill>
                  <a:srgbClr val="FFFFFF"/>
                </a:solidFill>
                <a:latin typeface="Proxima Nova Regular"/>
                <a:cs typeface="Proxima Nova Regular"/>
              </a:rPr>
              <a:t>ocuses on the aesthetics of a site and its related materials by strategically implementing images, colors, fonts and other elements to create a visual representation of ideas and messages</a:t>
            </a:r>
          </a:p>
          <a:p>
            <a:pPr>
              <a:buFontTx/>
              <a:buChar char="-"/>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why is it done?</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e</a:t>
            </a:r>
            <a:r>
              <a:rPr lang="en-US" sz="1400" dirty="0" smtClean="0">
                <a:solidFill>
                  <a:srgbClr val="FFFFFF"/>
                </a:solidFill>
                <a:latin typeface="Proxima Nova Regular"/>
                <a:cs typeface="Proxima Nova Regular"/>
              </a:rPr>
              <a:t>nhances transfer of knowledge and visual messages</a:t>
            </a:r>
          </a:p>
          <a:p>
            <a:pPr>
              <a:buFontTx/>
              <a:buChar char="-"/>
            </a:pPr>
            <a:r>
              <a:rPr lang="en-US" sz="1400" dirty="0">
                <a:solidFill>
                  <a:srgbClr val="FFFFFF"/>
                </a:solidFill>
                <a:latin typeface="Proxima Nova Regular"/>
                <a:cs typeface="Proxima Nova Regular"/>
              </a:rPr>
              <a:t>r</a:t>
            </a:r>
            <a:r>
              <a:rPr lang="en-US" sz="1400" dirty="0" smtClean="0">
                <a:solidFill>
                  <a:srgbClr val="FFFFFF"/>
                </a:solidFill>
                <a:latin typeface="Proxima Nova Regular"/>
                <a:cs typeface="Proxima Nova Regular"/>
              </a:rPr>
              <a:t>eadability and legibility is enhanced by improving visual presentation</a:t>
            </a:r>
          </a:p>
          <a:p>
            <a:pPr>
              <a:buFontTx/>
              <a:buChar char="-"/>
            </a:pPr>
            <a:r>
              <a:rPr lang="en-US" sz="1400" dirty="0">
                <a:solidFill>
                  <a:srgbClr val="FFFFFF"/>
                </a:solidFill>
                <a:latin typeface="Proxima Nova Regular"/>
                <a:cs typeface="Proxima Nova Regular"/>
              </a:rPr>
              <a:t>a</a:t>
            </a:r>
            <a:r>
              <a:rPr lang="en-US" sz="1400" dirty="0" smtClean="0">
                <a:solidFill>
                  <a:srgbClr val="FFFFFF"/>
                </a:solidFill>
                <a:latin typeface="Proxima Nova Regular"/>
                <a:cs typeface="Proxima Nova Regular"/>
              </a:rPr>
              <a:t>id in selling products through effective visual communication</a:t>
            </a:r>
          </a:p>
          <a:p>
            <a:pPr>
              <a:buFontTx/>
              <a:buChar char="-"/>
            </a:pPr>
            <a:r>
              <a:rPr lang="en-US" sz="1400" dirty="0">
                <a:solidFill>
                  <a:srgbClr val="FFFFFF"/>
                </a:solidFill>
                <a:latin typeface="Proxima Nova Regular"/>
                <a:cs typeface="Proxima Nova Regular"/>
              </a:rPr>
              <a:t>p</a:t>
            </a:r>
            <a:r>
              <a:rPr lang="en-US" sz="1400" dirty="0" smtClean="0">
                <a:solidFill>
                  <a:srgbClr val="FFFFFF"/>
                </a:solidFill>
                <a:latin typeface="Proxima Nova Regular"/>
                <a:cs typeface="Proxima Nova Regular"/>
              </a:rPr>
              <a:t>rovide a way to communicate information quickly and economically through a color or a symbol</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key activities</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d</a:t>
            </a:r>
            <a:r>
              <a:rPr lang="en-US" sz="1400" dirty="0" smtClean="0">
                <a:solidFill>
                  <a:srgbClr val="FFFFFF"/>
                </a:solidFill>
                <a:latin typeface="Proxima Nova Regular"/>
                <a:cs typeface="Proxima Nova Regular"/>
              </a:rPr>
              <a:t>efine visual guidelines such as typography, colors, textures, margins and gutters, images and icons</a:t>
            </a:r>
          </a:p>
          <a:p>
            <a:pPr>
              <a:buFontTx/>
              <a:buChar char="-"/>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what are deliverables?</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m</a:t>
            </a:r>
            <a:r>
              <a:rPr lang="en-US" sz="1400" dirty="0" smtClean="0">
                <a:solidFill>
                  <a:srgbClr val="FFFFFF"/>
                </a:solidFill>
                <a:latin typeface="Proxima Nova Regular"/>
                <a:cs typeface="Proxima Nova Regular"/>
              </a:rPr>
              <a:t>ood boards and style guide</a:t>
            </a:r>
          </a:p>
          <a:p>
            <a:pPr>
              <a:buFontTx/>
              <a:buChar char="-"/>
            </a:pPr>
            <a:r>
              <a:rPr lang="en-US" sz="1400" dirty="0" smtClean="0">
                <a:solidFill>
                  <a:srgbClr val="FFFFFF"/>
                </a:solidFill>
                <a:latin typeface="Proxima Nova Regular"/>
                <a:cs typeface="Proxima Nova Regular"/>
              </a:rPr>
              <a:t>visual design comps</a:t>
            </a:r>
          </a:p>
          <a:p>
            <a:pPr marL="0" indent="0">
              <a:buNone/>
            </a:pPr>
            <a:endParaRPr lang="en-US" sz="1400" dirty="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how does the development strategy team integrate?</a:t>
            </a:r>
          </a:p>
          <a:p>
            <a:pPr marL="342900" lvl="1" indent="-342900">
              <a:buFontTx/>
              <a:buChar char="-"/>
            </a:pPr>
            <a:r>
              <a:rPr lang="en-US" sz="1400" dirty="0">
                <a:solidFill>
                  <a:srgbClr val="FFFFFF"/>
                </a:solidFill>
                <a:latin typeface="Proxima Nova Regular"/>
                <a:cs typeface="Proxima Nova Regular"/>
              </a:rPr>
              <a:t>w</a:t>
            </a:r>
            <a:r>
              <a:rPr lang="en-US" sz="1400" dirty="0" smtClean="0">
                <a:solidFill>
                  <a:srgbClr val="FFFFFF"/>
                </a:solidFill>
                <a:latin typeface="Proxima Nova Regular"/>
                <a:cs typeface="Proxima Nova Regular"/>
              </a:rPr>
              <a:t>orks </a:t>
            </a:r>
            <a:r>
              <a:rPr lang="en-US" sz="1400" dirty="0">
                <a:solidFill>
                  <a:schemeClr val="bg1"/>
                </a:solidFill>
                <a:latin typeface="Proxima Nova Regular"/>
                <a:cs typeface="Proxima Nova Regular"/>
              </a:rPr>
              <a:t>with business team to establish and /or enhance overall branding</a:t>
            </a:r>
          </a:p>
          <a:p>
            <a:pPr>
              <a:buFontTx/>
              <a:buChar char="-"/>
            </a:pPr>
            <a:endParaRPr lang="en-US" sz="1300" dirty="0">
              <a:solidFill>
                <a:srgbClr val="FFFFFF"/>
              </a:solidFill>
              <a:latin typeface="Proxima Nova Regular"/>
              <a:cs typeface="Proxima Nova Regular"/>
            </a:endParaRPr>
          </a:p>
          <a:p>
            <a:pPr>
              <a:buFontTx/>
              <a:buChar char="-"/>
            </a:pPr>
            <a:endParaRPr lang="en-US" sz="1300" dirty="0">
              <a:solidFill>
                <a:srgbClr val="FFFFFF"/>
              </a:solidFill>
              <a:latin typeface="Proxima Nova Regular"/>
              <a:cs typeface="Proxima Nova Regular"/>
            </a:endParaRPr>
          </a:p>
        </p:txBody>
      </p:sp>
    </p:spTree>
    <p:extLst>
      <p:ext uri="{BB962C8B-B14F-4D97-AF65-F5344CB8AC3E}">
        <p14:creationId xmlns:p14="http://schemas.microsoft.com/office/powerpoint/2010/main" val="254638647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660400" y="546100"/>
            <a:ext cx="7810500" cy="5753100"/>
          </a:xfrm>
          <a:prstGeom prst="rect">
            <a:avLst/>
          </a:prstGeom>
        </p:spPr>
      </p:pic>
    </p:spTree>
    <p:extLst>
      <p:ext uri="{BB962C8B-B14F-4D97-AF65-F5344CB8AC3E}">
        <p14:creationId xmlns:p14="http://schemas.microsoft.com/office/powerpoint/2010/main" val="211499093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0"/>
            <a:ext cx="8229600" cy="1143000"/>
          </a:xfrm>
        </p:spPr>
        <p:txBody>
          <a:bodyPr>
            <a:noAutofit/>
          </a:bodyPr>
          <a:lstStyle/>
          <a:p>
            <a:pPr algn="l"/>
            <a:r>
              <a:rPr lang="en-US" sz="3600" dirty="0" smtClean="0">
                <a:solidFill>
                  <a:schemeClr val="bg1"/>
                </a:solidFill>
                <a:latin typeface="Proxima Nova Regular"/>
                <a:cs typeface="Proxima Nova Regular"/>
              </a:rPr>
              <a:t>user experience design</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2" y="999161"/>
            <a:ext cx="8593015" cy="5585301"/>
          </a:xfrm>
        </p:spPr>
        <p:txBody>
          <a:bodyPr>
            <a:noAutofit/>
          </a:bodyPr>
          <a:lstStyle/>
          <a:p>
            <a:pPr marL="0" indent="0">
              <a:buNone/>
            </a:pPr>
            <a:r>
              <a:rPr lang="en-US" sz="1400" dirty="0" smtClean="0">
                <a:solidFill>
                  <a:srgbClr val="FFFFFF"/>
                </a:solidFill>
                <a:latin typeface="Proxima Nova Regular"/>
                <a:cs typeface="Proxima Nova Regular"/>
              </a:rPr>
              <a:t>• what is it?</a:t>
            </a:r>
          </a:p>
          <a:p>
            <a:pPr>
              <a:buFontTx/>
              <a:buChar char="-"/>
            </a:pPr>
            <a:r>
              <a:rPr lang="en-US" sz="1400" dirty="0" smtClean="0">
                <a:solidFill>
                  <a:srgbClr val="FFFFFF"/>
                </a:solidFill>
                <a:latin typeface="Proxima Nova Regular"/>
                <a:cs typeface="Proxima Nova Regular"/>
              </a:rPr>
              <a:t>(UXD or UED) is the process of enhancing customer satisfaction and loyalty by improving the usability, ease of use and pleasure provided in the interaction between the customer and the product</a:t>
            </a:r>
          </a:p>
          <a:p>
            <a:pPr>
              <a:buFontTx/>
              <a:buChar char="-"/>
            </a:pPr>
            <a:r>
              <a:rPr lang="en-US" sz="1400" dirty="0">
                <a:solidFill>
                  <a:srgbClr val="FFFFFF"/>
                </a:solidFill>
                <a:latin typeface="Proxima Nova Regular"/>
                <a:cs typeface="Proxima Nova Regular"/>
              </a:rPr>
              <a:t>e</a:t>
            </a:r>
            <a:r>
              <a:rPr lang="en-US" sz="1400" dirty="0" smtClean="0">
                <a:solidFill>
                  <a:srgbClr val="FFFFFF"/>
                </a:solidFill>
                <a:latin typeface="Proxima Nova Regular"/>
                <a:cs typeface="Proxima Nova Regular"/>
              </a:rPr>
              <a:t>ncompasses traditional human-computer interaction (HCI) design, and extends it by addressing all aspects of a product or service as perceived by users</a:t>
            </a: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why is it done?</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i</a:t>
            </a:r>
            <a:r>
              <a:rPr lang="en-US" sz="1400" dirty="0" smtClean="0">
                <a:solidFill>
                  <a:srgbClr val="FFFFFF"/>
                </a:solidFill>
                <a:latin typeface="Proxima Nova Regular"/>
                <a:cs typeface="Proxima Nova Regular"/>
              </a:rPr>
              <a:t>ntegrated into software development and other forms of application development to inform feature requirements and interaction plans based upon the user’s goals</a:t>
            </a:r>
          </a:p>
          <a:p>
            <a:pPr lvl="1">
              <a:buFontTx/>
              <a:buChar char="-"/>
            </a:pPr>
            <a:r>
              <a:rPr lang="en-US" sz="1200" dirty="0">
                <a:solidFill>
                  <a:srgbClr val="FFFFFF"/>
                </a:solidFill>
                <a:latin typeface="Proxima Nova Regular"/>
                <a:cs typeface="Proxima Nova Regular"/>
              </a:rPr>
              <a:t>h</a:t>
            </a:r>
            <a:r>
              <a:rPr lang="en-US" sz="1200" dirty="0" smtClean="0">
                <a:solidFill>
                  <a:srgbClr val="FFFFFF"/>
                </a:solidFill>
                <a:latin typeface="Proxima Nova Regular"/>
                <a:cs typeface="Proxima Nova Regular"/>
              </a:rPr>
              <a:t>elps avoid unnecessary product features</a:t>
            </a:r>
          </a:p>
          <a:p>
            <a:pPr lvl="1">
              <a:buFontTx/>
              <a:buChar char="-"/>
            </a:pPr>
            <a:r>
              <a:rPr lang="en-US" sz="1200" dirty="0">
                <a:solidFill>
                  <a:srgbClr val="FFFFFF"/>
                </a:solidFill>
                <a:latin typeface="Proxima Nova Regular"/>
                <a:cs typeface="Proxima Nova Regular"/>
              </a:rPr>
              <a:t>i</a:t>
            </a:r>
            <a:r>
              <a:rPr lang="en-US" sz="1200" dirty="0" smtClean="0">
                <a:solidFill>
                  <a:srgbClr val="FFFFFF"/>
                </a:solidFill>
                <a:latin typeface="Proxima Nova Regular"/>
                <a:cs typeface="Proxima Nova Regular"/>
              </a:rPr>
              <a:t>mproves the usability of the system and therefore its acceptance by customers</a:t>
            </a:r>
          </a:p>
          <a:p>
            <a:pPr lvl="1">
              <a:buFontTx/>
              <a:buChar char="-"/>
            </a:pPr>
            <a:r>
              <a:rPr lang="en-US" sz="1200" dirty="0">
                <a:solidFill>
                  <a:srgbClr val="FFFFFF"/>
                </a:solidFill>
                <a:latin typeface="Proxima Nova Regular"/>
                <a:cs typeface="Proxima Nova Regular"/>
              </a:rPr>
              <a:t>e</a:t>
            </a:r>
            <a:r>
              <a:rPr lang="en-US" sz="1200" dirty="0" smtClean="0">
                <a:solidFill>
                  <a:srgbClr val="FFFFFF"/>
                </a:solidFill>
                <a:latin typeface="Proxima Nova Regular"/>
                <a:cs typeface="Proxima Nova Regular"/>
              </a:rPr>
              <a:t>xpedites the design and development through detailed and properly conceived guidelines</a:t>
            </a:r>
          </a:p>
          <a:p>
            <a:pPr lvl="1">
              <a:buFontTx/>
              <a:buChar char="-"/>
            </a:pPr>
            <a:r>
              <a:rPr lang="en-US" sz="1200" dirty="0">
                <a:solidFill>
                  <a:srgbClr val="FFFFFF"/>
                </a:solidFill>
                <a:latin typeface="Proxima Nova Regular"/>
                <a:cs typeface="Proxima Nova Regular"/>
              </a:rPr>
              <a:t>i</a:t>
            </a:r>
            <a:r>
              <a:rPr lang="en-US" sz="1200" dirty="0" smtClean="0">
                <a:solidFill>
                  <a:srgbClr val="FFFFFF"/>
                </a:solidFill>
                <a:latin typeface="Proxima Nova Regular"/>
                <a:cs typeface="Proxima Nova Regular"/>
              </a:rPr>
              <a:t>ncorporates business and marketing goals while protecting the user’s freedom of choice</a:t>
            </a:r>
          </a:p>
          <a:p>
            <a:pPr lvl="1">
              <a:buFontTx/>
              <a:buChar char="-"/>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key activities</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g</a:t>
            </a:r>
            <a:r>
              <a:rPr lang="en-US" sz="1400" dirty="0" smtClean="0">
                <a:solidFill>
                  <a:srgbClr val="FFFFFF"/>
                </a:solidFill>
                <a:latin typeface="Proxima Nova Regular"/>
                <a:cs typeface="Proxima Nova Regular"/>
              </a:rPr>
              <a:t>athering business requirements in order to provide deliverables</a:t>
            </a:r>
          </a:p>
          <a:p>
            <a:pPr>
              <a:buFontTx/>
              <a:buChar char="-"/>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what are deliverables?</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s</a:t>
            </a:r>
            <a:r>
              <a:rPr lang="en-US" sz="1400" dirty="0" smtClean="0">
                <a:solidFill>
                  <a:srgbClr val="FFFFFF"/>
                </a:solidFill>
                <a:latin typeface="Proxima Nova Regular"/>
                <a:cs typeface="Proxima Nova Regular"/>
              </a:rPr>
              <a:t>ite map, storyboard and user flows</a:t>
            </a:r>
          </a:p>
          <a:p>
            <a:pPr>
              <a:buFontTx/>
              <a:buChar char="-"/>
            </a:pPr>
            <a:r>
              <a:rPr lang="en-US" sz="1400" dirty="0">
                <a:solidFill>
                  <a:srgbClr val="FFFFFF"/>
                </a:solidFill>
                <a:latin typeface="Proxima Nova Regular"/>
                <a:cs typeface="Proxima Nova Regular"/>
              </a:rPr>
              <a:t>w</a:t>
            </a:r>
            <a:r>
              <a:rPr lang="en-US" sz="1400" dirty="0" smtClean="0">
                <a:solidFill>
                  <a:srgbClr val="FFFFFF"/>
                </a:solidFill>
                <a:latin typeface="Proxima Nova Regular"/>
                <a:cs typeface="Proxima Nova Regular"/>
              </a:rPr>
              <a:t>ireframes and prototype (paper or digital)</a:t>
            </a:r>
          </a:p>
          <a:p>
            <a:pPr marL="0" indent="0">
              <a:buNone/>
            </a:pPr>
            <a:endParaRPr lang="en-US" sz="1400" dirty="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how does the development strategy team integrate?</a:t>
            </a:r>
          </a:p>
          <a:p>
            <a:pPr>
              <a:buFontTx/>
              <a:buChar char="-"/>
            </a:pPr>
            <a:r>
              <a:rPr lang="en-US" sz="1400" dirty="0" smtClean="0">
                <a:solidFill>
                  <a:srgbClr val="FFFFFF"/>
                </a:solidFill>
                <a:latin typeface="Proxima Nova Regular"/>
                <a:cs typeface="Proxima Nova Regular"/>
              </a:rPr>
              <a:t>Act as glue between the business and development teams to establish solid structure of communication</a:t>
            </a:r>
            <a:endParaRPr lang="en-US" sz="1400" dirty="0">
              <a:solidFill>
                <a:srgbClr val="FFFFFF"/>
              </a:solidFill>
              <a:latin typeface="Proxima Nova Regular"/>
              <a:cs typeface="Proxima Nova Regular"/>
            </a:endParaRPr>
          </a:p>
          <a:p>
            <a:pPr>
              <a:buFontTx/>
              <a:buChar char="-"/>
            </a:pPr>
            <a:endParaRPr lang="en-US" sz="1300" dirty="0">
              <a:solidFill>
                <a:srgbClr val="FFFFFF"/>
              </a:solidFill>
              <a:latin typeface="Proxima Nova Regular"/>
              <a:cs typeface="Proxima Nova Regular"/>
            </a:endParaRPr>
          </a:p>
          <a:p>
            <a:pPr>
              <a:buFontTx/>
              <a:buChar char="-"/>
            </a:pPr>
            <a:endParaRPr lang="en-US" sz="1300" dirty="0">
              <a:solidFill>
                <a:srgbClr val="FFFFFF"/>
              </a:solidFill>
              <a:latin typeface="Proxima Nova Regular"/>
              <a:cs typeface="Proxima Nova Regular"/>
            </a:endParaRPr>
          </a:p>
        </p:txBody>
      </p:sp>
    </p:spTree>
    <p:extLst>
      <p:ext uri="{BB962C8B-B14F-4D97-AF65-F5344CB8AC3E}">
        <p14:creationId xmlns:p14="http://schemas.microsoft.com/office/powerpoint/2010/main" val="25307637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ireframes.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537462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0"/>
            <a:ext cx="8229600" cy="1143000"/>
          </a:xfrm>
        </p:spPr>
        <p:txBody>
          <a:bodyPr>
            <a:noAutofit/>
          </a:bodyPr>
          <a:lstStyle/>
          <a:p>
            <a:pPr algn="l"/>
            <a:r>
              <a:rPr lang="en-US" sz="3600" dirty="0" smtClean="0">
                <a:solidFill>
                  <a:schemeClr val="bg1"/>
                </a:solidFill>
                <a:latin typeface="Proxima Nova Regular"/>
                <a:cs typeface="Proxima Nova Regular"/>
              </a:rPr>
              <a:t>user interface development</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2" y="999161"/>
            <a:ext cx="8593015" cy="5585301"/>
          </a:xfrm>
        </p:spPr>
        <p:txBody>
          <a:bodyPr>
            <a:noAutofit/>
          </a:bodyPr>
          <a:lstStyle/>
          <a:p>
            <a:pPr marL="0" indent="0">
              <a:buNone/>
            </a:pPr>
            <a:r>
              <a:rPr lang="en-US" sz="1400" dirty="0" smtClean="0">
                <a:solidFill>
                  <a:srgbClr val="FFFFFF"/>
                </a:solidFill>
                <a:latin typeface="Proxima Nova Regular"/>
                <a:cs typeface="Proxima Nova Regular"/>
              </a:rPr>
              <a:t>• what is it?</a:t>
            </a:r>
          </a:p>
          <a:p>
            <a:pPr>
              <a:buFontTx/>
              <a:buChar char="-"/>
            </a:pPr>
            <a:r>
              <a:rPr lang="en-US" sz="1400" dirty="0">
                <a:solidFill>
                  <a:srgbClr val="FFFFFF"/>
                </a:solidFill>
                <a:latin typeface="Proxima Nova Regular"/>
                <a:cs typeface="Proxima Nova Regular"/>
              </a:rPr>
              <a:t>t</a:t>
            </a:r>
            <a:r>
              <a:rPr lang="en-US" sz="1400" dirty="0" smtClean="0">
                <a:solidFill>
                  <a:srgbClr val="FFFFFF"/>
                </a:solidFill>
                <a:latin typeface="Proxima Nova Regular"/>
                <a:cs typeface="Proxima Nova Regular"/>
              </a:rPr>
              <a:t>he build of user interfaces that supports the build of information between an application’s users and its back-end processes and databases</a:t>
            </a:r>
          </a:p>
          <a:p>
            <a:pPr>
              <a:buFontTx/>
              <a:buChar char="-"/>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why is it done?</a:t>
            </a:r>
          </a:p>
          <a:p>
            <a:pPr>
              <a:buFontTx/>
              <a:buChar char="-"/>
            </a:pPr>
            <a:r>
              <a:rPr lang="en-US" sz="1400" dirty="0">
                <a:solidFill>
                  <a:srgbClr val="FFFFFF"/>
                </a:solidFill>
                <a:latin typeface="Proxima Nova Regular"/>
                <a:cs typeface="Proxima Nova Regular"/>
              </a:rPr>
              <a:t>t</a:t>
            </a:r>
            <a:r>
              <a:rPr lang="en-US" sz="1400" dirty="0" smtClean="0">
                <a:solidFill>
                  <a:srgbClr val="FFFFFF"/>
                </a:solidFill>
                <a:latin typeface="Proxima Nova Regular"/>
                <a:cs typeface="Proxima Nova Regular"/>
              </a:rPr>
              <a:t>o provide a visual interface for the users to interact with</a:t>
            </a:r>
          </a:p>
          <a:p>
            <a:pPr>
              <a:buFontTx/>
              <a:buChar char="-"/>
            </a:pPr>
            <a:r>
              <a:rPr lang="en-US" sz="1400" dirty="0">
                <a:solidFill>
                  <a:srgbClr val="FFFFFF"/>
                </a:solidFill>
                <a:latin typeface="Proxima Nova Regular"/>
                <a:cs typeface="Proxima Nova Regular"/>
              </a:rPr>
              <a:t>p</a:t>
            </a:r>
            <a:r>
              <a:rPr lang="en-US" sz="1400" dirty="0" smtClean="0">
                <a:solidFill>
                  <a:srgbClr val="FFFFFF"/>
                </a:solidFill>
                <a:latin typeface="Proxima Nova Regular"/>
                <a:cs typeface="Proxima Nova Regular"/>
              </a:rPr>
              <a:t>rovide a display of information pulled from the back-end</a:t>
            </a:r>
          </a:p>
          <a:p>
            <a:pPr>
              <a:buFontTx/>
              <a:buChar char="-"/>
            </a:pPr>
            <a:r>
              <a:rPr lang="en-US" sz="1400" dirty="0" smtClean="0">
                <a:solidFill>
                  <a:srgbClr val="FFFFFF"/>
                </a:solidFill>
                <a:latin typeface="Proxima Nova Regular"/>
                <a:cs typeface="Proxima Nova Regular"/>
              </a:rPr>
              <a:t>provide user interface back practices through using the latest technology</a:t>
            </a:r>
          </a:p>
          <a:p>
            <a:pPr lvl="1">
              <a:buFontTx/>
              <a:buChar char="-"/>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key activities</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p</a:t>
            </a:r>
            <a:r>
              <a:rPr lang="en-US" sz="1400" dirty="0" smtClean="0">
                <a:solidFill>
                  <a:srgbClr val="FFFFFF"/>
                </a:solidFill>
                <a:latin typeface="Proxima Nova Regular"/>
                <a:cs typeface="Proxima Nova Regular"/>
              </a:rPr>
              <a:t>rogramming through a multitude of programming languages such as HTML, CSS and JavaScript</a:t>
            </a:r>
          </a:p>
          <a:p>
            <a:pPr>
              <a:buFontTx/>
              <a:buChar char="-"/>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what are deliverables?</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f</a:t>
            </a:r>
            <a:r>
              <a:rPr lang="en-US" sz="1400" dirty="0" smtClean="0">
                <a:solidFill>
                  <a:srgbClr val="FFFFFF"/>
                </a:solidFill>
                <a:latin typeface="Proxima Nova Regular"/>
                <a:cs typeface="Proxima Nova Regular"/>
              </a:rPr>
              <a:t>unctional, testable, shippable code that lets users accomplish their goals when using an application</a:t>
            </a:r>
          </a:p>
          <a:p>
            <a:pPr marL="0" indent="0">
              <a:buNone/>
            </a:pPr>
            <a:endParaRPr lang="en-US" sz="1400" dirty="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how does the development strategy team integrate?</a:t>
            </a:r>
          </a:p>
          <a:p>
            <a:pPr>
              <a:buFontTx/>
              <a:buChar char="-"/>
            </a:pPr>
            <a:r>
              <a:rPr lang="en-US" sz="1400" dirty="0">
                <a:solidFill>
                  <a:srgbClr val="FFFFFF"/>
                </a:solidFill>
                <a:latin typeface="Proxima Nova Regular"/>
                <a:cs typeface="Proxima Nova Regular"/>
              </a:rPr>
              <a:t>w</a:t>
            </a:r>
            <a:r>
              <a:rPr lang="en-US" sz="1400" dirty="0" smtClean="0">
                <a:solidFill>
                  <a:srgbClr val="FFFFFF"/>
                </a:solidFill>
                <a:latin typeface="Proxima Nova Regular"/>
                <a:cs typeface="Proxima Nova Regular"/>
              </a:rPr>
              <a:t>orks with user experience team and back-end developers in providing an interactive application</a:t>
            </a:r>
            <a:endParaRPr lang="en-US" sz="1400" dirty="0">
              <a:solidFill>
                <a:srgbClr val="FFFFFF"/>
              </a:solidFill>
              <a:latin typeface="Proxima Nova Regular"/>
              <a:cs typeface="Proxima Nova Regular"/>
            </a:endParaRPr>
          </a:p>
          <a:p>
            <a:pPr>
              <a:buFontTx/>
              <a:buChar char="-"/>
            </a:pPr>
            <a:endParaRPr lang="en-US" sz="1300" dirty="0">
              <a:solidFill>
                <a:srgbClr val="FFFFFF"/>
              </a:solidFill>
              <a:latin typeface="Proxima Nova Regular"/>
              <a:cs typeface="Proxima Nova Regular"/>
            </a:endParaRPr>
          </a:p>
          <a:p>
            <a:pPr>
              <a:buFontTx/>
              <a:buChar char="-"/>
            </a:pPr>
            <a:endParaRPr lang="en-US" sz="1300" dirty="0">
              <a:solidFill>
                <a:srgbClr val="FFFFFF"/>
              </a:solidFill>
              <a:latin typeface="Proxima Nova Regular"/>
              <a:cs typeface="Proxima Nova Regular"/>
            </a:endParaRPr>
          </a:p>
        </p:txBody>
      </p:sp>
    </p:spTree>
    <p:extLst>
      <p:ext uri="{BB962C8B-B14F-4D97-AF65-F5344CB8AC3E}">
        <p14:creationId xmlns:p14="http://schemas.microsoft.com/office/powerpoint/2010/main" val="393597315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de.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6375"/>
            <a:ext cx="9144000" cy="5444958"/>
          </a:xfrm>
          <a:prstGeom prst="rect">
            <a:avLst/>
          </a:prstGeom>
        </p:spPr>
      </p:pic>
    </p:spTree>
    <p:extLst>
      <p:ext uri="{BB962C8B-B14F-4D97-AF65-F5344CB8AC3E}">
        <p14:creationId xmlns:p14="http://schemas.microsoft.com/office/powerpoint/2010/main" val="215817862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0"/>
            <a:ext cx="8229600" cy="1143000"/>
          </a:xfrm>
        </p:spPr>
        <p:txBody>
          <a:bodyPr>
            <a:noAutofit/>
          </a:bodyPr>
          <a:lstStyle/>
          <a:p>
            <a:pPr algn="l"/>
            <a:r>
              <a:rPr lang="en-US" sz="3600" dirty="0" smtClean="0">
                <a:solidFill>
                  <a:schemeClr val="bg1"/>
                </a:solidFill>
                <a:latin typeface="Proxima Nova Regular"/>
                <a:cs typeface="Proxima Nova Regular"/>
              </a:rPr>
              <a:t>digital marketing and social media</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2" y="999161"/>
            <a:ext cx="8593015" cy="5585301"/>
          </a:xfrm>
        </p:spPr>
        <p:txBody>
          <a:bodyPr>
            <a:noAutofit/>
          </a:bodyPr>
          <a:lstStyle/>
          <a:p>
            <a:pPr marL="0" indent="0">
              <a:buNone/>
            </a:pPr>
            <a:r>
              <a:rPr lang="en-US" sz="1400" dirty="0" smtClean="0">
                <a:solidFill>
                  <a:srgbClr val="FFFFFF"/>
                </a:solidFill>
                <a:latin typeface="Proxima Nova Regular"/>
                <a:cs typeface="Proxima Nova Regular"/>
              </a:rPr>
              <a:t>• what is it?</a:t>
            </a:r>
          </a:p>
          <a:p>
            <a:pPr>
              <a:buFontTx/>
              <a:buChar char="-"/>
            </a:pPr>
            <a:r>
              <a:rPr lang="en-US" sz="1400" dirty="0">
                <a:solidFill>
                  <a:srgbClr val="FFFFFF"/>
                </a:solidFill>
                <a:latin typeface="Proxima Nova Regular"/>
                <a:cs typeface="Proxima Nova Regular"/>
              </a:rPr>
              <a:t>m</a:t>
            </a:r>
            <a:r>
              <a:rPr lang="en-US" sz="1400" dirty="0" smtClean="0">
                <a:solidFill>
                  <a:srgbClr val="FFFFFF"/>
                </a:solidFill>
                <a:latin typeface="Proxima Nova Regular"/>
                <a:cs typeface="Proxima Nova Regular"/>
              </a:rPr>
              <a:t>arketing that makes sense of electronic devices to engage with stakeholders</a:t>
            </a:r>
          </a:p>
          <a:p>
            <a:pPr>
              <a:buFontTx/>
              <a:buChar char="-"/>
            </a:pPr>
            <a:r>
              <a:rPr lang="en-US" sz="1400" dirty="0">
                <a:solidFill>
                  <a:srgbClr val="FFFFFF"/>
                </a:solidFill>
                <a:latin typeface="Proxima Nova Regular"/>
                <a:cs typeface="Proxima Nova Regular"/>
              </a:rPr>
              <a:t>d</a:t>
            </a:r>
            <a:r>
              <a:rPr lang="en-US" sz="1400" dirty="0" smtClean="0">
                <a:solidFill>
                  <a:srgbClr val="FFFFFF"/>
                </a:solidFill>
                <a:latin typeface="Proxima Nova Regular"/>
                <a:cs typeface="Proxima Nova Regular"/>
              </a:rPr>
              <a:t>iffers from traditional marketing by using channels and methods that enable an organization to analyze marketing campaigns and to understand what is working and what isn’t in real time</a:t>
            </a:r>
          </a:p>
          <a:p>
            <a:pPr>
              <a:buFontTx/>
              <a:buChar char="-"/>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why is it done?</a:t>
            </a:r>
          </a:p>
          <a:p>
            <a:pPr>
              <a:buFontTx/>
              <a:buChar char="-"/>
            </a:pPr>
            <a:r>
              <a:rPr lang="en-US" sz="1400" dirty="0">
                <a:solidFill>
                  <a:srgbClr val="FFFFFF"/>
                </a:solidFill>
                <a:latin typeface="Proxima Nova Regular"/>
                <a:cs typeface="Proxima Nova Regular"/>
              </a:rPr>
              <a:t>t</a:t>
            </a:r>
            <a:r>
              <a:rPr lang="en-US" sz="1400" dirty="0" smtClean="0">
                <a:solidFill>
                  <a:srgbClr val="FFFFFF"/>
                </a:solidFill>
                <a:latin typeface="Proxima Nova Regular"/>
                <a:cs typeface="Proxima Nova Regular"/>
              </a:rPr>
              <a:t>o provide access of information anytime and any place </a:t>
            </a:r>
          </a:p>
          <a:p>
            <a:pPr>
              <a:buFontTx/>
              <a:buChar char="-"/>
            </a:pPr>
            <a:r>
              <a:rPr lang="en-US" sz="1400" dirty="0">
                <a:solidFill>
                  <a:srgbClr val="FFFFFF"/>
                </a:solidFill>
                <a:latin typeface="Proxima Nova Regular"/>
                <a:cs typeface="Proxima Nova Regular"/>
              </a:rPr>
              <a:t>m</a:t>
            </a:r>
            <a:r>
              <a:rPr lang="en-US" sz="1400" dirty="0" smtClean="0">
                <a:solidFill>
                  <a:srgbClr val="FFFFFF"/>
                </a:solidFill>
                <a:latin typeface="Proxima Nova Regular"/>
                <a:cs typeface="Proxima Nova Regular"/>
              </a:rPr>
              <a:t>anage complex customer relationships across a variety of channels</a:t>
            </a:r>
          </a:p>
          <a:p>
            <a:pPr>
              <a:buFontTx/>
              <a:buChar char="-"/>
            </a:pPr>
            <a:r>
              <a:rPr lang="en-US" sz="1400" dirty="0">
                <a:solidFill>
                  <a:srgbClr val="FFFFFF"/>
                </a:solidFill>
                <a:latin typeface="Proxima Nova Regular"/>
                <a:cs typeface="Proxima Nova Regular"/>
              </a:rPr>
              <a:t>r</a:t>
            </a:r>
            <a:r>
              <a:rPr lang="en-US" sz="1400" dirty="0" smtClean="0">
                <a:solidFill>
                  <a:srgbClr val="FFFFFF"/>
                </a:solidFill>
                <a:latin typeface="Proxima Nova Regular"/>
                <a:cs typeface="Proxima Nova Regular"/>
              </a:rPr>
              <a:t>esponds to and initiates dynamic customer interactions</a:t>
            </a:r>
          </a:p>
          <a:p>
            <a:pPr>
              <a:buFontTx/>
              <a:buChar char="-"/>
            </a:pPr>
            <a:r>
              <a:rPr lang="en-US" sz="1400" dirty="0">
                <a:solidFill>
                  <a:srgbClr val="FFFFFF"/>
                </a:solidFill>
                <a:latin typeface="Proxima Nova Regular"/>
                <a:cs typeface="Proxima Nova Regular"/>
              </a:rPr>
              <a:t>e</a:t>
            </a:r>
            <a:r>
              <a:rPr lang="en-US" sz="1400" dirty="0" smtClean="0">
                <a:solidFill>
                  <a:srgbClr val="FFFFFF"/>
                </a:solidFill>
                <a:latin typeface="Proxima Nova Regular"/>
                <a:cs typeface="Proxima Nova Regular"/>
              </a:rPr>
              <a:t>xtracts values from big data to make better decisions faster</a:t>
            </a:r>
          </a:p>
          <a:p>
            <a:pPr marL="457200" lvl="1" indent="0">
              <a:buNone/>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key activities</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m</a:t>
            </a:r>
            <a:r>
              <a:rPr lang="en-US" sz="1400" dirty="0" smtClean="0">
                <a:solidFill>
                  <a:srgbClr val="FFFFFF"/>
                </a:solidFill>
                <a:latin typeface="Proxima Nova Regular"/>
                <a:cs typeface="Proxima Nova Regular"/>
              </a:rPr>
              <a:t>arket and statistical research and comparison</a:t>
            </a:r>
          </a:p>
          <a:p>
            <a:pPr>
              <a:buFontTx/>
              <a:buChar char="-"/>
            </a:pPr>
            <a:endParaRPr lang="en-US" sz="1400" dirty="0" smtClean="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what are deliverables?</a:t>
            </a:r>
            <a:endParaRPr lang="en-US" sz="1400" dirty="0">
              <a:solidFill>
                <a:srgbClr val="FFFFFF"/>
              </a:solidFill>
              <a:latin typeface="Proxima Nova Regular"/>
              <a:cs typeface="Proxima Nova Regular"/>
            </a:endParaRPr>
          </a:p>
          <a:p>
            <a:pPr>
              <a:buFontTx/>
              <a:buChar char="-"/>
            </a:pPr>
            <a:r>
              <a:rPr lang="en-US" sz="1400" dirty="0" smtClean="0">
                <a:solidFill>
                  <a:srgbClr val="FFFFFF"/>
                </a:solidFill>
                <a:latin typeface="Proxima Nova Regular"/>
                <a:cs typeface="Proxima Nova Regular"/>
              </a:rPr>
              <a:t>advertisements					-      blog</a:t>
            </a:r>
          </a:p>
          <a:p>
            <a:pPr>
              <a:buFontTx/>
              <a:buChar char="-"/>
            </a:pPr>
            <a:r>
              <a:rPr lang="en-US" sz="1400" dirty="0" smtClean="0">
                <a:solidFill>
                  <a:srgbClr val="FFFFFF"/>
                </a:solidFill>
                <a:latin typeface="Proxima Nova Regular"/>
                <a:cs typeface="Proxima Nova Regular"/>
              </a:rPr>
              <a:t>SEO key words					-      web analytics</a:t>
            </a:r>
          </a:p>
          <a:p>
            <a:pPr marL="0" indent="0">
              <a:buNone/>
            </a:pPr>
            <a:endParaRPr lang="en-US" sz="1400" dirty="0">
              <a:solidFill>
                <a:srgbClr val="FFFFFF"/>
              </a:solidFill>
              <a:latin typeface="Proxima Nova Regular"/>
              <a:cs typeface="Proxima Nova Regular"/>
            </a:endParaRPr>
          </a:p>
          <a:p>
            <a:pPr marL="0" indent="0">
              <a:buNone/>
            </a:pPr>
            <a:r>
              <a:rPr lang="en-US" sz="1400" dirty="0">
                <a:solidFill>
                  <a:srgbClr val="FFFFFF"/>
                </a:solidFill>
                <a:latin typeface="Proxima Nova Regular"/>
                <a:cs typeface="Proxima Nova Regular"/>
              </a:rPr>
              <a:t>• </a:t>
            </a:r>
            <a:r>
              <a:rPr lang="en-US" sz="1400" dirty="0" smtClean="0">
                <a:solidFill>
                  <a:srgbClr val="FFFFFF"/>
                </a:solidFill>
                <a:latin typeface="Proxima Nova Regular"/>
                <a:cs typeface="Proxima Nova Regular"/>
              </a:rPr>
              <a:t>how does the development strategy team integrate?</a:t>
            </a:r>
          </a:p>
          <a:p>
            <a:pPr>
              <a:buFontTx/>
              <a:buChar char="-"/>
            </a:pPr>
            <a:r>
              <a:rPr lang="en-US" sz="1400" dirty="0">
                <a:solidFill>
                  <a:srgbClr val="FFFFFF"/>
                </a:solidFill>
                <a:latin typeface="Proxima Nova Regular"/>
                <a:cs typeface="Proxima Nova Regular"/>
              </a:rPr>
              <a:t>w</a:t>
            </a:r>
            <a:r>
              <a:rPr lang="en-US" sz="1400" dirty="0" smtClean="0">
                <a:solidFill>
                  <a:srgbClr val="FFFFFF"/>
                </a:solidFill>
                <a:latin typeface="Proxima Nova Regular"/>
                <a:cs typeface="Proxima Nova Regular"/>
              </a:rPr>
              <a:t>orks directly with the digital and marketing strategy teams to increase profit and revenue</a:t>
            </a:r>
            <a:endParaRPr lang="en-US" sz="1400" dirty="0">
              <a:solidFill>
                <a:srgbClr val="FFFFFF"/>
              </a:solidFill>
              <a:latin typeface="Proxima Nova Regular"/>
              <a:cs typeface="Proxima Nova Regular"/>
            </a:endParaRPr>
          </a:p>
          <a:p>
            <a:pPr>
              <a:buFontTx/>
              <a:buChar char="-"/>
            </a:pPr>
            <a:endParaRPr lang="en-US" sz="1300" dirty="0">
              <a:solidFill>
                <a:srgbClr val="FFFFFF"/>
              </a:solidFill>
              <a:latin typeface="Proxima Nova Regular"/>
              <a:cs typeface="Proxima Nova Regular"/>
            </a:endParaRPr>
          </a:p>
          <a:p>
            <a:pPr>
              <a:buFontTx/>
              <a:buChar char="-"/>
            </a:pPr>
            <a:endParaRPr lang="en-US" sz="1300" dirty="0">
              <a:solidFill>
                <a:srgbClr val="FFFFFF"/>
              </a:solidFill>
              <a:latin typeface="Proxima Nova Regular"/>
              <a:cs typeface="Proxima Nova Regular"/>
            </a:endParaRPr>
          </a:p>
        </p:txBody>
      </p:sp>
    </p:spTree>
    <p:extLst>
      <p:ext uri="{BB962C8B-B14F-4D97-AF65-F5344CB8AC3E}">
        <p14:creationId xmlns:p14="http://schemas.microsoft.com/office/powerpoint/2010/main" val="257856957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203200"/>
            <a:ext cx="9144000" cy="6429182"/>
          </a:xfrm>
          <a:prstGeom prst="rect">
            <a:avLst/>
          </a:prstGeom>
        </p:spPr>
      </p:pic>
    </p:spTree>
    <p:extLst>
      <p:ext uri="{BB962C8B-B14F-4D97-AF65-F5344CB8AC3E}">
        <p14:creationId xmlns:p14="http://schemas.microsoft.com/office/powerpoint/2010/main" val="267870926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office_people.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0" y="0"/>
            <a:ext cx="3741615"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504215"/>
            <a:ext cx="8229600" cy="1143000"/>
          </a:xfrm>
        </p:spPr>
        <p:txBody>
          <a:bodyPr>
            <a:noAutofit/>
          </a:bodyPr>
          <a:lstStyle/>
          <a:p>
            <a:pPr algn="l"/>
            <a:r>
              <a:rPr lang="en-US" sz="3600" dirty="0" smtClean="0">
                <a:solidFill>
                  <a:schemeClr val="bg1"/>
                </a:solidFill>
                <a:latin typeface="Proxima Nova Regular"/>
                <a:cs typeface="Proxima Nova Regular"/>
              </a:rPr>
              <a:t>How consultants</a:t>
            </a:r>
            <a:br>
              <a:rPr lang="en-US" sz="3600" dirty="0" smtClean="0">
                <a:solidFill>
                  <a:schemeClr val="bg1"/>
                </a:solidFill>
                <a:latin typeface="Proxima Nova Regular"/>
                <a:cs typeface="Proxima Nova Regular"/>
              </a:rPr>
            </a:br>
            <a:r>
              <a:rPr lang="en-US" sz="3600" dirty="0" smtClean="0">
                <a:solidFill>
                  <a:schemeClr val="bg1"/>
                </a:solidFill>
                <a:latin typeface="Proxima Nova Regular"/>
                <a:cs typeface="Proxima Nova Regular"/>
              </a:rPr>
              <a:t>and designers</a:t>
            </a:r>
            <a:br>
              <a:rPr lang="en-US" sz="3600" dirty="0" smtClean="0">
                <a:solidFill>
                  <a:schemeClr val="bg1"/>
                </a:solidFill>
                <a:latin typeface="Proxima Nova Regular"/>
                <a:cs typeface="Proxima Nova Regular"/>
              </a:rPr>
            </a:br>
            <a:r>
              <a:rPr lang="en-US" sz="3600" dirty="0" smtClean="0">
                <a:solidFill>
                  <a:schemeClr val="bg1"/>
                </a:solidFill>
                <a:latin typeface="Proxima Nova Regular"/>
                <a:cs typeface="Proxima Nova Regular"/>
              </a:rPr>
              <a:t>work together</a:t>
            </a:r>
            <a:endParaRPr lang="en-US" sz="3600" dirty="0">
              <a:solidFill>
                <a:schemeClr val="bg1"/>
              </a:solidFill>
              <a:latin typeface="Proxima Nova Regular"/>
              <a:cs typeface="Proxima Nova Regular"/>
            </a:endParaRPr>
          </a:p>
        </p:txBody>
      </p:sp>
    </p:spTree>
    <p:extLst>
      <p:ext uri="{BB962C8B-B14F-4D97-AF65-F5344CB8AC3E}">
        <p14:creationId xmlns:p14="http://schemas.microsoft.com/office/powerpoint/2010/main" val="116572058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0"/>
            <a:ext cx="8229600" cy="1143000"/>
          </a:xfrm>
        </p:spPr>
        <p:txBody>
          <a:bodyPr>
            <a:noAutofit/>
          </a:bodyPr>
          <a:lstStyle/>
          <a:p>
            <a:pPr algn="l"/>
            <a:r>
              <a:rPr lang="en-US" sz="3600" dirty="0">
                <a:solidFill>
                  <a:schemeClr val="bg1"/>
                </a:solidFill>
                <a:latin typeface="Proxima Nova Regular"/>
                <a:cs typeface="Proxima Nova Regular"/>
              </a:rPr>
              <a:t>p</a:t>
            </a:r>
            <a:r>
              <a:rPr lang="en-US" sz="3600" dirty="0" smtClean="0">
                <a:solidFill>
                  <a:schemeClr val="bg1"/>
                </a:solidFill>
                <a:latin typeface="Proxima Nova Regular"/>
                <a:cs typeface="Proxima Nova Regular"/>
              </a:rPr>
              <a:t>otential </a:t>
            </a:r>
            <a:r>
              <a:rPr lang="en-US" sz="3600" dirty="0" smtClean="0">
                <a:solidFill>
                  <a:schemeClr val="bg1"/>
                </a:solidFill>
                <a:latin typeface="Proxima Nova Regular"/>
                <a:cs typeface="Proxima Nova Regular"/>
              </a:rPr>
              <a:t>opportunities for collaboration</a:t>
            </a:r>
            <a:endParaRPr lang="en-US" sz="3600" dirty="0">
              <a:solidFill>
                <a:schemeClr val="bg1"/>
              </a:solidFill>
              <a:latin typeface="Proxima Nova Regular"/>
              <a:cs typeface="Proxima Nova Regular"/>
            </a:endParaRPr>
          </a:p>
        </p:txBody>
      </p:sp>
    </p:spTree>
    <p:extLst>
      <p:ext uri="{BB962C8B-B14F-4D97-AF65-F5344CB8AC3E}">
        <p14:creationId xmlns:p14="http://schemas.microsoft.com/office/powerpoint/2010/main" val="192799640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lumMod val="85000"/>
              <a:lumOff val="15000"/>
              <a:alpha val="7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65000"/>
                </a:schemeClr>
              </a:solidFill>
            </a:endParaRPr>
          </a:p>
        </p:txBody>
      </p:sp>
      <p:sp>
        <p:nvSpPr>
          <p:cNvPr id="2" name="Title 1"/>
          <p:cNvSpPr>
            <a:spLocks noGrp="1"/>
          </p:cNvSpPr>
          <p:nvPr>
            <p:ph type="title"/>
          </p:nvPr>
        </p:nvSpPr>
        <p:spPr>
          <a:xfrm>
            <a:off x="183661" y="0"/>
            <a:ext cx="8229600" cy="1143000"/>
          </a:xfrm>
        </p:spPr>
        <p:txBody>
          <a:bodyPr>
            <a:noAutofit/>
          </a:bodyPr>
          <a:lstStyle/>
          <a:p>
            <a:pPr algn="l"/>
            <a:r>
              <a:rPr lang="en-US" sz="3600" dirty="0" smtClean="0">
                <a:solidFill>
                  <a:schemeClr val="bg1"/>
                </a:solidFill>
                <a:latin typeface="Proxima Nova Regular"/>
                <a:cs typeface="Proxima Nova Regular"/>
              </a:rPr>
              <a:t>digital skills you can learn</a:t>
            </a:r>
            <a:endParaRPr lang="en-US" sz="3600" dirty="0">
              <a:solidFill>
                <a:schemeClr val="bg1"/>
              </a:solidFill>
              <a:latin typeface="Proxima Nova Regular"/>
              <a:cs typeface="Proxima Nova Regular"/>
            </a:endParaRPr>
          </a:p>
        </p:txBody>
      </p:sp>
      <p:sp>
        <p:nvSpPr>
          <p:cNvPr id="3" name="Content Placeholder 2"/>
          <p:cNvSpPr>
            <a:spLocks noGrp="1"/>
          </p:cNvSpPr>
          <p:nvPr>
            <p:ph idx="1"/>
          </p:nvPr>
        </p:nvSpPr>
        <p:spPr>
          <a:xfrm>
            <a:off x="316522" y="999161"/>
            <a:ext cx="8593015" cy="5585301"/>
          </a:xfrm>
        </p:spPr>
        <p:txBody>
          <a:bodyPr>
            <a:noAutofit/>
          </a:bodyPr>
          <a:lstStyle/>
          <a:p>
            <a:pPr marL="0" indent="0">
              <a:buNone/>
            </a:pPr>
            <a:r>
              <a:rPr lang="en-US" sz="1400" dirty="0" smtClean="0">
                <a:solidFill>
                  <a:srgbClr val="FFFFFF"/>
                </a:solidFill>
                <a:latin typeface="Proxima Nova Regular"/>
                <a:cs typeface="Proxima Nova Regular"/>
              </a:rPr>
              <a:t>• research</a:t>
            </a:r>
          </a:p>
          <a:p>
            <a:pPr>
              <a:buFontTx/>
              <a:buChar char="-"/>
            </a:pPr>
            <a:r>
              <a:rPr lang="en-US" sz="1400" dirty="0" err="1" smtClean="0">
                <a:solidFill>
                  <a:srgbClr val="FFFFFF"/>
                </a:solidFill>
                <a:latin typeface="Proxima Nova Regular"/>
                <a:cs typeface="Proxima Nova Regular"/>
              </a:rPr>
              <a:t>Morae</a:t>
            </a:r>
            <a:r>
              <a:rPr lang="en-US" sz="1400" dirty="0" smtClean="0">
                <a:solidFill>
                  <a:srgbClr val="FFFFFF"/>
                </a:solidFill>
                <a:latin typeface="Proxima Nova Regular"/>
                <a:cs typeface="Proxima Nova Regular"/>
              </a:rPr>
              <a:t> software/</a:t>
            </a:r>
            <a:r>
              <a:rPr lang="en-US" sz="1400" dirty="0" err="1" smtClean="0">
                <a:solidFill>
                  <a:srgbClr val="FFFFFF"/>
                </a:solidFill>
                <a:latin typeface="Proxima Nova Regular"/>
                <a:cs typeface="Proxima Nova Regular"/>
              </a:rPr>
              <a:t>Camtasia</a:t>
            </a:r>
            <a:endParaRPr lang="en-US" sz="1400" dirty="0" smtClean="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q</a:t>
            </a:r>
            <a:r>
              <a:rPr lang="en-US" sz="1400" dirty="0" smtClean="0">
                <a:solidFill>
                  <a:srgbClr val="FFFFFF"/>
                </a:solidFill>
                <a:latin typeface="Proxima Nova Regular"/>
                <a:cs typeface="Proxima Nova Regular"/>
              </a:rPr>
              <a:t>uick prototyping tools (</a:t>
            </a:r>
            <a:r>
              <a:rPr lang="en-US" sz="1400" dirty="0" err="1" smtClean="0">
                <a:solidFill>
                  <a:srgbClr val="FFFFFF"/>
                </a:solidFill>
                <a:latin typeface="Proxima Nova Regular"/>
                <a:cs typeface="Proxima Nova Regular"/>
              </a:rPr>
              <a:t>Axure</a:t>
            </a:r>
            <a:r>
              <a:rPr lang="en-US" sz="1400" dirty="0" smtClean="0">
                <a:solidFill>
                  <a:srgbClr val="FFFFFF"/>
                </a:solidFill>
                <a:latin typeface="Proxima Nova Regular"/>
                <a:cs typeface="Proxima Nova Regular"/>
              </a:rPr>
              <a:t>/</a:t>
            </a:r>
            <a:r>
              <a:rPr lang="en-US" sz="1400" dirty="0" err="1" smtClean="0">
                <a:solidFill>
                  <a:srgbClr val="FFFFFF"/>
                </a:solidFill>
                <a:latin typeface="Proxima Nova Regular"/>
                <a:cs typeface="Proxima Nova Regular"/>
              </a:rPr>
              <a:t>Balsamiq</a:t>
            </a:r>
            <a:r>
              <a:rPr lang="en-US" sz="1400" dirty="0" smtClean="0">
                <a:solidFill>
                  <a:srgbClr val="FFFFFF"/>
                </a:solidFill>
                <a:latin typeface="Proxima Nova Regular"/>
                <a:cs typeface="Proxima Nova Regular"/>
              </a:rPr>
              <a:t>/</a:t>
            </a:r>
            <a:r>
              <a:rPr lang="en-US" sz="1400" dirty="0" err="1" smtClean="0">
                <a:solidFill>
                  <a:srgbClr val="FFFFFF"/>
                </a:solidFill>
                <a:latin typeface="Proxima Nova Regular"/>
                <a:cs typeface="Proxima Nova Regular"/>
              </a:rPr>
              <a:t>iRise</a:t>
            </a:r>
            <a:r>
              <a:rPr lang="en-US" sz="1400" dirty="0" smtClean="0">
                <a:solidFill>
                  <a:srgbClr val="FFFFFF"/>
                </a:solidFill>
                <a:latin typeface="Proxima Nova Regular"/>
                <a:cs typeface="Proxima Nova Regular"/>
              </a:rPr>
              <a:t>)</a:t>
            </a:r>
          </a:p>
          <a:p>
            <a:pPr>
              <a:buFontTx/>
              <a:buChar char="-"/>
            </a:pPr>
            <a:r>
              <a:rPr lang="en-US" sz="1400" dirty="0" smtClean="0">
                <a:solidFill>
                  <a:srgbClr val="FFFFFF"/>
                </a:solidFill>
                <a:latin typeface="Proxima Nova Regular"/>
                <a:cs typeface="Proxima Nova Regular"/>
              </a:rPr>
              <a:t>Google analytics</a:t>
            </a: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visual design</a:t>
            </a:r>
          </a:p>
          <a:p>
            <a:pPr>
              <a:buFontTx/>
              <a:buChar char="-"/>
            </a:pPr>
            <a:r>
              <a:rPr lang="en-US" sz="1400" dirty="0" smtClean="0">
                <a:solidFill>
                  <a:srgbClr val="FFFFFF"/>
                </a:solidFill>
                <a:latin typeface="Proxima Nova Regular"/>
                <a:cs typeface="Proxima Nova Regular"/>
              </a:rPr>
              <a:t>Adobe Creative Suite</a:t>
            </a:r>
            <a:endParaRPr lang="en-US" sz="1400" dirty="0">
              <a:solidFill>
                <a:srgbClr val="FFFFFF"/>
              </a:solidFill>
              <a:latin typeface="Proxima Nova Regular"/>
              <a:cs typeface="Proxima Nova Regular"/>
            </a:endParaRPr>
          </a:p>
          <a:p>
            <a:pPr>
              <a:buFontTx/>
              <a:buChar char="-"/>
            </a:pPr>
            <a:r>
              <a:rPr lang="en-US" sz="1400" dirty="0">
                <a:solidFill>
                  <a:srgbClr val="FFFFFF"/>
                </a:solidFill>
                <a:latin typeface="Proxima Nova Regular"/>
                <a:cs typeface="Proxima Nova Regular"/>
              </a:rPr>
              <a:t>d</a:t>
            </a:r>
            <a:r>
              <a:rPr lang="en-US" sz="1400" dirty="0" smtClean="0">
                <a:solidFill>
                  <a:srgbClr val="FFFFFF"/>
                </a:solidFill>
                <a:latin typeface="Proxima Nova Regular"/>
                <a:cs typeface="Proxima Nova Regular"/>
              </a:rPr>
              <a:t>rawing</a:t>
            </a:r>
            <a:endParaRPr lang="en-US" sz="1400" dirty="0">
              <a:solidFill>
                <a:srgbClr val="FFFFFF"/>
              </a:solidFill>
              <a:latin typeface="Proxima Nova Regular"/>
              <a:cs typeface="Proxima Nova Regular"/>
            </a:endParaRP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user experience design</a:t>
            </a:r>
          </a:p>
          <a:p>
            <a:pPr>
              <a:buFontTx/>
              <a:buChar char="-"/>
            </a:pPr>
            <a:r>
              <a:rPr lang="en-US" sz="1400" dirty="0" err="1" smtClean="0">
                <a:solidFill>
                  <a:srgbClr val="FFFFFF"/>
                </a:solidFill>
                <a:latin typeface="Proxima Nova Regular"/>
                <a:cs typeface="Proxima Nova Regular"/>
              </a:rPr>
              <a:t>Omnigraffle</a:t>
            </a:r>
            <a:r>
              <a:rPr lang="en-US" sz="1400" dirty="0" smtClean="0">
                <a:solidFill>
                  <a:srgbClr val="FFFFFF"/>
                </a:solidFill>
                <a:latin typeface="Proxima Nova Regular"/>
                <a:cs typeface="Proxima Nova Regular"/>
              </a:rPr>
              <a:t>/Visio</a:t>
            </a:r>
          </a:p>
          <a:p>
            <a:pPr>
              <a:buFontTx/>
              <a:buChar char="-"/>
            </a:pPr>
            <a:r>
              <a:rPr lang="en-US" sz="1400" dirty="0" smtClean="0">
                <a:solidFill>
                  <a:srgbClr val="FFFFFF"/>
                </a:solidFill>
                <a:latin typeface="Proxima Nova Regular"/>
                <a:cs typeface="Proxima Nova Regular"/>
              </a:rPr>
              <a:t>Fireworks</a:t>
            </a:r>
            <a:endParaRPr lang="en-US" sz="1400" dirty="0">
              <a:solidFill>
                <a:srgbClr val="FFFFFF"/>
              </a:solidFill>
              <a:latin typeface="Proxima Nova Regular"/>
              <a:cs typeface="Proxima Nova Regular"/>
            </a:endParaRPr>
          </a:p>
          <a:p>
            <a:pPr marL="0" indent="0">
              <a:buNone/>
            </a:pPr>
            <a:endParaRPr lang="en-US" sz="1400" dirty="0" smtClean="0">
              <a:solidFill>
                <a:srgbClr val="FFFFFF"/>
              </a:solidFill>
              <a:latin typeface="Proxima Nova Regular"/>
              <a:cs typeface="Proxima Nova Regular"/>
            </a:endParaRPr>
          </a:p>
          <a:p>
            <a:pPr marL="0" indent="0">
              <a:buNone/>
            </a:pPr>
            <a:r>
              <a:rPr lang="en-US" sz="1400" dirty="0" smtClean="0">
                <a:solidFill>
                  <a:srgbClr val="FFFFFF"/>
                </a:solidFill>
                <a:latin typeface="Proxima Nova Regular"/>
                <a:cs typeface="Proxima Nova Regular"/>
              </a:rPr>
              <a:t>• user interface development</a:t>
            </a:r>
          </a:p>
          <a:p>
            <a:pPr>
              <a:buFontTx/>
              <a:buChar char="-"/>
            </a:pPr>
            <a:r>
              <a:rPr lang="en-US" sz="1200" dirty="0" smtClean="0">
                <a:solidFill>
                  <a:srgbClr val="FFFFFF"/>
                </a:solidFill>
                <a:latin typeface="Proxima Nova Regular"/>
                <a:cs typeface="Proxima Nova Regular"/>
              </a:rPr>
              <a:t>HTML</a:t>
            </a:r>
          </a:p>
          <a:p>
            <a:pPr>
              <a:buFontTx/>
              <a:buChar char="-"/>
            </a:pPr>
            <a:r>
              <a:rPr lang="en-US" sz="1200" dirty="0" smtClean="0">
                <a:solidFill>
                  <a:srgbClr val="FFFFFF"/>
                </a:solidFill>
                <a:latin typeface="Proxima Nova Regular"/>
                <a:cs typeface="Proxima Nova Regular"/>
              </a:rPr>
              <a:t>CSS</a:t>
            </a:r>
          </a:p>
          <a:p>
            <a:pPr>
              <a:buFontTx/>
              <a:buChar char="-"/>
            </a:pPr>
            <a:r>
              <a:rPr lang="en-US" sz="1200" dirty="0" smtClean="0">
                <a:solidFill>
                  <a:srgbClr val="FFFFFF"/>
                </a:solidFill>
                <a:latin typeface="Proxima Nova Regular"/>
                <a:cs typeface="Proxima Nova Regular"/>
              </a:rPr>
              <a:t>JavaScript</a:t>
            </a:r>
            <a:endParaRPr lang="en-US" sz="1200" dirty="0">
              <a:solidFill>
                <a:srgbClr val="FFFFFF"/>
              </a:solidFill>
              <a:latin typeface="Proxima Nova Regular"/>
              <a:cs typeface="Proxima Nova Regular"/>
            </a:endParaRPr>
          </a:p>
          <a:p>
            <a:pPr marL="0" indent="0">
              <a:buNone/>
            </a:pPr>
            <a:endParaRPr lang="en-US" sz="1300" dirty="0">
              <a:solidFill>
                <a:srgbClr val="FFFFFF"/>
              </a:solidFill>
              <a:latin typeface="Proxima Nova Regular"/>
              <a:cs typeface="Proxima Nova Regular"/>
            </a:endParaRPr>
          </a:p>
          <a:p>
            <a:pPr>
              <a:buFontTx/>
              <a:buChar char="-"/>
            </a:pPr>
            <a:endParaRPr lang="en-US" sz="1300" dirty="0">
              <a:solidFill>
                <a:srgbClr val="FFFFFF"/>
              </a:solidFill>
              <a:latin typeface="Proxima Nova Regular"/>
              <a:cs typeface="Proxima Nova Regular"/>
            </a:endParaRPr>
          </a:p>
        </p:txBody>
      </p:sp>
    </p:spTree>
    <p:extLst>
      <p:ext uri="{BB962C8B-B14F-4D97-AF65-F5344CB8AC3E}">
        <p14:creationId xmlns:p14="http://schemas.microsoft.com/office/powerpoint/2010/main" val="248473132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3603</TotalTime>
  <Words>1162</Words>
  <Application>Microsoft Macintosh PowerPoint</Application>
  <PresentationFormat>On-screen Show (4:3)</PresentationFormat>
  <Paragraphs>217</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An introduction to digital design</vt:lpstr>
      <vt:lpstr>goals</vt:lpstr>
      <vt:lpstr>capco and design</vt:lpstr>
      <vt:lpstr>open concept</vt:lpstr>
      <vt:lpstr>product design</vt:lpstr>
      <vt:lpstr>touch points</vt:lpstr>
      <vt:lpstr>design thinking</vt:lpstr>
      <vt:lpstr>user-centered design</vt:lpstr>
      <vt:lpstr>design process</vt:lpstr>
      <vt:lpstr>design process players</vt:lpstr>
      <vt:lpstr>digital strategy</vt:lpstr>
      <vt:lpstr>exercise:</vt:lpstr>
      <vt:lpstr>user experience research &amp; testing</vt:lpstr>
      <vt:lpstr>PowerPoint Presentation</vt:lpstr>
      <vt:lpstr>visual design</vt:lpstr>
      <vt:lpstr>PowerPoint Presentation</vt:lpstr>
      <vt:lpstr>user experience design</vt:lpstr>
      <vt:lpstr>PowerPoint Presentation</vt:lpstr>
      <vt:lpstr>user interface development</vt:lpstr>
      <vt:lpstr>PowerPoint Presentation</vt:lpstr>
      <vt:lpstr>digital marketing and social media</vt:lpstr>
      <vt:lpstr>PowerPoint Presentation</vt:lpstr>
      <vt:lpstr>How consultants and designers work together</vt:lpstr>
      <vt:lpstr>potential opportunities for collaboration</vt:lpstr>
      <vt:lpstr>digital skills you can learn</vt:lpstr>
    </vt:vector>
  </TitlesOfParts>
  <Company>Capco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Design</dc:title>
  <dc:creator>Canolli, Chava</dc:creator>
  <cp:lastModifiedBy>Canolli, Chava</cp:lastModifiedBy>
  <cp:revision>57</cp:revision>
  <dcterms:created xsi:type="dcterms:W3CDTF">2014-10-21T16:50:45Z</dcterms:created>
  <dcterms:modified xsi:type="dcterms:W3CDTF">2014-11-06T16:28:23Z</dcterms:modified>
</cp:coreProperties>
</file>